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67" r:id="rId2"/>
  </p:sldMasterIdLst>
  <p:notesMasterIdLst>
    <p:notesMasterId r:id="rId23"/>
  </p:notesMasterIdLst>
  <p:sldIdLst>
    <p:sldId id="268" r:id="rId3"/>
    <p:sldId id="271" r:id="rId4"/>
    <p:sldId id="269" r:id="rId5"/>
    <p:sldId id="270" r:id="rId6"/>
    <p:sldId id="272" r:id="rId7"/>
    <p:sldId id="273" r:id="rId8"/>
    <p:sldId id="274" r:id="rId9"/>
    <p:sldId id="275" r:id="rId10"/>
    <p:sldId id="257" r:id="rId11"/>
    <p:sldId id="258" r:id="rId12"/>
    <p:sldId id="259" r:id="rId13"/>
    <p:sldId id="264" r:id="rId14"/>
    <p:sldId id="266" r:id="rId15"/>
    <p:sldId id="260" r:id="rId16"/>
    <p:sldId id="265" r:id="rId17"/>
    <p:sldId id="267" r:id="rId18"/>
    <p:sldId id="261" r:id="rId19"/>
    <p:sldId id="279" r:id="rId20"/>
    <p:sldId id="278" r:id="rId21"/>
    <p:sldId id="28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86410" autoAdjust="0"/>
  </p:normalViewPr>
  <p:slideViewPr>
    <p:cSldViewPr snapToGrid="0" snapToObjects="1">
      <p:cViewPr varScale="1">
        <p:scale>
          <a:sx n="82" d="100"/>
          <a:sy n="82" d="100"/>
        </p:scale>
        <p:origin x="1435"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F6878C-0A92-4BCD-A8EB-159B62F228A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E4BF169-E753-4364-8927-A8CEFCA851C6}">
      <dgm:prSet/>
      <dgm:spPr/>
      <dgm:t>
        <a:bodyPr/>
        <a:lstStyle/>
        <a:p>
          <a:pPr>
            <a:lnSpc>
              <a:spcPct val="100000"/>
            </a:lnSpc>
          </a:pPr>
          <a:r>
            <a:rPr lang="en-IN"/>
            <a:t>Problem Statement</a:t>
          </a:r>
          <a:endParaRPr lang="en-US"/>
        </a:p>
      </dgm:t>
    </dgm:pt>
    <dgm:pt modelId="{3276C744-0864-4E0F-8421-ECC0E47DEEFC}" type="parTrans" cxnId="{92C13D2B-1338-48A7-A4F0-4FDBB39F8D2F}">
      <dgm:prSet/>
      <dgm:spPr/>
      <dgm:t>
        <a:bodyPr/>
        <a:lstStyle/>
        <a:p>
          <a:endParaRPr lang="en-US"/>
        </a:p>
      </dgm:t>
    </dgm:pt>
    <dgm:pt modelId="{E9BC1E0E-7788-48C1-BD4D-DEBFEB3B7BED}" type="sibTrans" cxnId="{92C13D2B-1338-48A7-A4F0-4FDBB39F8D2F}">
      <dgm:prSet/>
      <dgm:spPr/>
      <dgm:t>
        <a:bodyPr/>
        <a:lstStyle/>
        <a:p>
          <a:endParaRPr lang="en-US"/>
        </a:p>
      </dgm:t>
    </dgm:pt>
    <dgm:pt modelId="{6062A60D-74F1-4B22-8851-7AED61ADC2B9}">
      <dgm:prSet/>
      <dgm:spPr/>
      <dgm:t>
        <a:bodyPr/>
        <a:lstStyle/>
        <a:p>
          <a:pPr>
            <a:lnSpc>
              <a:spcPct val="100000"/>
            </a:lnSpc>
          </a:pPr>
          <a:r>
            <a:rPr lang="en-IN"/>
            <a:t>Objective</a:t>
          </a:r>
          <a:endParaRPr lang="en-US"/>
        </a:p>
      </dgm:t>
    </dgm:pt>
    <dgm:pt modelId="{3A25AEBF-ADBB-4F14-8F2A-A73B95395B65}" type="parTrans" cxnId="{04D47782-6939-43B3-AB77-03A96F016950}">
      <dgm:prSet/>
      <dgm:spPr/>
      <dgm:t>
        <a:bodyPr/>
        <a:lstStyle/>
        <a:p>
          <a:endParaRPr lang="en-US"/>
        </a:p>
      </dgm:t>
    </dgm:pt>
    <dgm:pt modelId="{B60FF16D-C643-4236-B0EE-C798F64F42A2}" type="sibTrans" cxnId="{04D47782-6939-43B3-AB77-03A96F016950}">
      <dgm:prSet/>
      <dgm:spPr/>
      <dgm:t>
        <a:bodyPr/>
        <a:lstStyle/>
        <a:p>
          <a:endParaRPr lang="en-US"/>
        </a:p>
      </dgm:t>
    </dgm:pt>
    <dgm:pt modelId="{0A6F00C3-5D0E-4881-883A-C799469DE5C7}">
      <dgm:prSet/>
      <dgm:spPr/>
      <dgm:t>
        <a:bodyPr/>
        <a:lstStyle/>
        <a:p>
          <a:pPr>
            <a:lnSpc>
              <a:spcPct val="100000"/>
            </a:lnSpc>
          </a:pPr>
          <a:r>
            <a:rPr lang="en-IN" i="0"/>
            <a:t>Business-related terms</a:t>
          </a:r>
          <a:endParaRPr lang="en-US"/>
        </a:p>
      </dgm:t>
    </dgm:pt>
    <dgm:pt modelId="{AA672940-BC14-4F41-8E45-8F06B98613E1}" type="parTrans" cxnId="{287FB165-92D4-44DB-9ACC-B3F617312F3D}">
      <dgm:prSet/>
      <dgm:spPr/>
      <dgm:t>
        <a:bodyPr/>
        <a:lstStyle/>
        <a:p>
          <a:endParaRPr lang="en-US"/>
        </a:p>
      </dgm:t>
    </dgm:pt>
    <dgm:pt modelId="{0A5AC012-3C4F-47C4-B03F-BFC75C53A242}" type="sibTrans" cxnId="{287FB165-92D4-44DB-9ACC-B3F617312F3D}">
      <dgm:prSet/>
      <dgm:spPr/>
      <dgm:t>
        <a:bodyPr/>
        <a:lstStyle/>
        <a:p>
          <a:endParaRPr lang="en-US"/>
        </a:p>
      </dgm:t>
    </dgm:pt>
    <dgm:pt modelId="{F106E64B-E598-4C0B-A4A8-429C8C97EC3F}">
      <dgm:prSet/>
      <dgm:spPr/>
      <dgm:t>
        <a:bodyPr/>
        <a:lstStyle/>
        <a:p>
          <a:pPr>
            <a:lnSpc>
              <a:spcPct val="100000"/>
            </a:lnSpc>
          </a:pPr>
          <a:r>
            <a:rPr lang="en-IN" i="0"/>
            <a:t>Data </a:t>
          </a:r>
          <a:r>
            <a:rPr lang="en-IN"/>
            <a:t>Information</a:t>
          </a:r>
          <a:endParaRPr lang="en-US"/>
        </a:p>
      </dgm:t>
    </dgm:pt>
    <dgm:pt modelId="{1EBBE158-9576-4A53-BE9F-8723DD720999}" type="parTrans" cxnId="{6FF0AFF0-A322-4417-A032-61CDD6D45DAF}">
      <dgm:prSet/>
      <dgm:spPr/>
      <dgm:t>
        <a:bodyPr/>
        <a:lstStyle/>
        <a:p>
          <a:endParaRPr lang="en-US"/>
        </a:p>
      </dgm:t>
    </dgm:pt>
    <dgm:pt modelId="{70755697-B3BA-43F4-A2BA-26B283EAEA26}" type="sibTrans" cxnId="{6FF0AFF0-A322-4417-A032-61CDD6D45DAF}">
      <dgm:prSet/>
      <dgm:spPr/>
      <dgm:t>
        <a:bodyPr/>
        <a:lstStyle/>
        <a:p>
          <a:endParaRPr lang="en-US"/>
        </a:p>
      </dgm:t>
    </dgm:pt>
    <dgm:pt modelId="{439769B9-A084-48D2-8447-C0F0F7058B1C}">
      <dgm:prSet/>
      <dgm:spPr/>
      <dgm:t>
        <a:bodyPr/>
        <a:lstStyle/>
        <a:p>
          <a:pPr>
            <a:lnSpc>
              <a:spcPct val="100000"/>
            </a:lnSpc>
          </a:pPr>
          <a:r>
            <a:rPr lang="en-IN"/>
            <a:t>Data Model</a:t>
          </a:r>
          <a:endParaRPr lang="en-US"/>
        </a:p>
      </dgm:t>
    </dgm:pt>
    <dgm:pt modelId="{732495BA-A770-4909-B4CD-9ED8D034E76A}" type="parTrans" cxnId="{91E336D9-6B4E-402C-A79E-AAE170D6FEB8}">
      <dgm:prSet/>
      <dgm:spPr/>
      <dgm:t>
        <a:bodyPr/>
        <a:lstStyle/>
        <a:p>
          <a:endParaRPr lang="en-US"/>
        </a:p>
      </dgm:t>
    </dgm:pt>
    <dgm:pt modelId="{54E58DF3-EACC-4E25-BD10-4DA4C932F610}" type="sibTrans" cxnId="{91E336D9-6B4E-402C-A79E-AAE170D6FEB8}">
      <dgm:prSet/>
      <dgm:spPr/>
      <dgm:t>
        <a:bodyPr/>
        <a:lstStyle/>
        <a:p>
          <a:endParaRPr lang="en-US"/>
        </a:p>
      </dgm:t>
    </dgm:pt>
    <dgm:pt modelId="{9D10EECB-AC3A-4561-9F74-F0F2C0467C49}">
      <dgm:prSet/>
      <dgm:spPr/>
      <dgm:t>
        <a:bodyPr/>
        <a:lstStyle/>
        <a:p>
          <a:pPr>
            <a:lnSpc>
              <a:spcPct val="100000"/>
            </a:lnSpc>
          </a:pPr>
          <a:r>
            <a:rPr lang="en-IN" i="0"/>
            <a:t>Dashboard</a:t>
          </a:r>
          <a:endParaRPr lang="en-US"/>
        </a:p>
      </dgm:t>
    </dgm:pt>
    <dgm:pt modelId="{F7BB9F95-F9F3-44F9-9F14-ABE35CBA5352}" type="parTrans" cxnId="{B3B2895F-2119-4853-ABE4-8D8350147027}">
      <dgm:prSet/>
      <dgm:spPr/>
      <dgm:t>
        <a:bodyPr/>
        <a:lstStyle/>
        <a:p>
          <a:endParaRPr lang="en-US"/>
        </a:p>
      </dgm:t>
    </dgm:pt>
    <dgm:pt modelId="{2A92C252-7A8D-4A14-A1D6-CAAF4063FBDF}" type="sibTrans" cxnId="{B3B2895F-2119-4853-ABE4-8D8350147027}">
      <dgm:prSet/>
      <dgm:spPr/>
      <dgm:t>
        <a:bodyPr/>
        <a:lstStyle/>
        <a:p>
          <a:endParaRPr lang="en-US"/>
        </a:p>
      </dgm:t>
    </dgm:pt>
    <dgm:pt modelId="{68CC9FEB-AD0E-4949-BD23-DCEBBB8845A3}">
      <dgm:prSet/>
      <dgm:spPr/>
      <dgm:t>
        <a:bodyPr/>
        <a:lstStyle/>
        <a:p>
          <a:pPr>
            <a:lnSpc>
              <a:spcPct val="100000"/>
            </a:lnSpc>
          </a:pPr>
          <a:r>
            <a:rPr lang="en-IN" i="0"/>
            <a:t>Insights</a:t>
          </a:r>
          <a:endParaRPr lang="en-US"/>
        </a:p>
      </dgm:t>
    </dgm:pt>
    <dgm:pt modelId="{85385275-09B0-4EB1-BB5E-C59E748B02A8}" type="parTrans" cxnId="{87DF3CE7-AC61-4F27-9939-FCD1BA420CE7}">
      <dgm:prSet/>
      <dgm:spPr/>
      <dgm:t>
        <a:bodyPr/>
        <a:lstStyle/>
        <a:p>
          <a:endParaRPr lang="en-US"/>
        </a:p>
      </dgm:t>
    </dgm:pt>
    <dgm:pt modelId="{17638E4E-2786-48F5-B22D-A51655080359}" type="sibTrans" cxnId="{87DF3CE7-AC61-4F27-9939-FCD1BA420CE7}">
      <dgm:prSet/>
      <dgm:spPr/>
      <dgm:t>
        <a:bodyPr/>
        <a:lstStyle/>
        <a:p>
          <a:endParaRPr lang="en-US"/>
        </a:p>
      </dgm:t>
    </dgm:pt>
    <dgm:pt modelId="{65578183-01EA-431C-9788-AC1A791D25D4}">
      <dgm:prSet/>
      <dgm:spPr/>
      <dgm:t>
        <a:bodyPr/>
        <a:lstStyle/>
        <a:p>
          <a:pPr>
            <a:lnSpc>
              <a:spcPct val="100000"/>
            </a:lnSpc>
          </a:pPr>
          <a:r>
            <a:rPr lang="en-IN"/>
            <a:t>Recommendations</a:t>
          </a:r>
          <a:endParaRPr lang="en-US"/>
        </a:p>
      </dgm:t>
    </dgm:pt>
    <dgm:pt modelId="{64EE4939-FD8C-4E6B-98D3-123A0F3EEB7B}" type="parTrans" cxnId="{0CB4942F-E29B-41CE-B838-F917B7498459}">
      <dgm:prSet/>
      <dgm:spPr/>
      <dgm:t>
        <a:bodyPr/>
        <a:lstStyle/>
        <a:p>
          <a:endParaRPr lang="en-US"/>
        </a:p>
      </dgm:t>
    </dgm:pt>
    <dgm:pt modelId="{8B2EEF84-5333-4151-92DC-0843437A2651}" type="sibTrans" cxnId="{0CB4942F-E29B-41CE-B838-F917B7498459}">
      <dgm:prSet/>
      <dgm:spPr/>
      <dgm:t>
        <a:bodyPr/>
        <a:lstStyle/>
        <a:p>
          <a:endParaRPr lang="en-US"/>
        </a:p>
      </dgm:t>
    </dgm:pt>
    <dgm:pt modelId="{956206FD-B55C-41E5-B492-CD57D8DB9BC0}" type="pres">
      <dgm:prSet presAssocID="{FBF6878C-0A92-4BCD-A8EB-159B62F228AE}" presName="root" presStyleCnt="0">
        <dgm:presLayoutVars>
          <dgm:dir/>
          <dgm:resizeHandles val="exact"/>
        </dgm:presLayoutVars>
      </dgm:prSet>
      <dgm:spPr/>
    </dgm:pt>
    <dgm:pt modelId="{EE24692C-5844-4804-97F3-9B5BAB57F463}" type="pres">
      <dgm:prSet presAssocID="{BE4BF169-E753-4364-8927-A8CEFCA851C6}" presName="compNode" presStyleCnt="0"/>
      <dgm:spPr/>
    </dgm:pt>
    <dgm:pt modelId="{9F68D28A-561F-4B33-894E-58EA3F042699}" type="pres">
      <dgm:prSet presAssocID="{BE4BF169-E753-4364-8927-A8CEFCA851C6}"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FD35C4C-E421-4E34-938A-926BD49E9477}" type="pres">
      <dgm:prSet presAssocID="{BE4BF169-E753-4364-8927-A8CEFCA851C6}" presName="spaceRect" presStyleCnt="0"/>
      <dgm:spPr/>
    </dgm:pt>
    <dgm:pt modelId="{571B982A-7DA8-4ADE-A6E4-16134228C1A9}" type="pres">
      <dgm:prSet presAssocID="{BE4BF169-E753-4364-8927-A8CEFCA851C6}" presName="textRect" presStyleLbl="revTx" presStyleIdx="0" presStyleCnt="8">
        <dgm:presLayoutVars>
          <dgm:chMax val="1"/>
          <dgm:chPref val="1"/>
        </dgm:presLayoutVars>
      </dgm:prSet>
      <dgm:spPr/>
    </dgm:pt>
    <dgm:pt modelId="{3E660DA4-52C3-4F99-85E2-263E77F6E685}" type="pres">
      <dgm:prSet presAssocID="{E9BC1E0E-7788-48C1-BD4D-DEBFEB3B7BED}" presName="sibTrans" presStyleCnt="0"/>
      <dgm:spPr/>
    </dgm:pt>
    <dgm:pt modelId="{56EAB4C2-7A03-44C1-B069-D8505DE838A7}" type="pres">
      <dgm:prSet presAssocID="{6062A60D-74F1-4B22-8851-7AED61ADC2B9}" presName="compNode" presStyleCnt="0"/>
      <dgm:spPr/>
    </dgm:pt>
    <dgm:pt modelId="{D11D7E2E-C491-4D90-934E-21DCF091B021}" type="pres">
      <dgm:prSet presAssocID="{6062A60D-74F1-4B22-8851-7AED61ADC2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A723A3E9-5C1D-4F02-B7C6-36C69CD41732}" type="pres">
      <dgm:prSet presAssocID="{6062A60D-74F1-4B22-8851-7AED61ADC2B9}" presName="spaceRect" presStyleCnt="0"/>
      <dgm:spPr/>
    </dgm:pt>
    <dgm:pt modelId="{35714CF8-3789-4B7C-B865-B522C64A6220}" type="pres">
      <dgm:prSet presAssocID="{6062A60D-74F1-4B22-8851-7AED61ADC2B9}" presName="textRect" presStyleLbl="revTx" presStyleIdx="1" presStyleCnt="8">
        <dgm:presLayoutVars>
          <dgm:chMax val="1"/>
          <dgm:chPref val="1"/>
        </dgm:presLayoutVars>
      </dgm:prSet>
      <dgm:spPr/>
    </dgm:pt>
    <dgm:pt modelId="{8900FAE6-5309-4D0A-8CA5-5C7FECF6629F}" type="pres">
      <dgm:prSet presAssocID="{B60FF16D-C643-4236-B0EE-C798F64F42A2}" presName="sibTrans" presStyleCnt="0"/>
      <dgm:spPr/>
    </dgm:pt>
    <dgm:pt modelId="{09E84EFC-BC05-4CDA-8225-0892974AE12B}" type="pres">
      <dgm:prSet presAssocID="{0A6F00C3-5D0E-4881-883A-C799469DE5C7}" presName="compNode" presStyleCnt="0"/>
      <dgm:spPr/>
    </dgm:pt>
    <dgm:pt modelId="{0A72FD56-CD74-4FFC-BFA1-BF1F767DC9D7}" type="pres">
      <dgm:prSet presAssocID="{0A6F00C3-5D0E-4881-883A-C799469DE5C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8980B356-0CAD-4957-90E8-80704D7650C3}" type="pres">
      <dgm:prSet presAssocID="{0A6F00C3-5D0E-4881-883A-C799469DE5C7}" presName="spaceRect" presStyleCnt="0"/>
      <dgm:spPr/>
    </dgm:pt>
    <dgm:pt modelId="{D24EF276-6424-45DB-AF2D-E16A10F1913F}" type="pres">
      <dgm:prSet presAssocID="{0A6F00C3-5D0E-4881-883A-C799469DE5C7}" presName="textRect" presStyleLbl="revTx" presStyleIdx="2" presStyleCnt="8">
        <dgm:presLayoutVars>
          <dgm:chMax val="1"/>
          <dgm:chPref val="1"/>
        </dgm:presLayoutVars>
      </dgm:prSet>
      <dgm:spPr/>
    </dgm:pt>
    <dgm:pt modelId="{719DF4A9-C14F-429F-A906-CD57B6F68509}" type="pres">
      <dgm:prSet presAssocID="{0A5AC012-3C4F-47C4-B03F-BFC75C53A242}" presName="sibTrans" presStyleCnt="0"/>
      <dgm:spPr/>
    </dgm:pt>
    <dgm:pt modelId="{38D2B650-1243-42A0-A71E-72A47D18114D}" type="pres">
      <dgm:prSet presAssocID="{F106E64B-E598-4C0B-A4A8-429C8C97EC3F}" presName="compNode" presStyleCnt="0"/>
      <dgm:spPr/>
    </dgm:pt>
    <dgm:pt modelId="{DAAC3892-9FF8-49F8-93B6-C72F22CD4AC2}" type="pres">
      <dgm:prSet presAssocID="{F106E64B-E598-4C0B-A4A8-429C8C97EC3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7F071A9A-C372-486E-81BA-89AEF83A400A}" type="pres">
      <dgm:prSet presAssocID="{F106E64B-E598-4C0B-A4A8-429C8C97EC3F}" presName="spaceRect" presStyleCnt="0"/>
      <dgm:spPr/>
    </dgm:pt>
    <dgm:pt modelId="{11F1A7BF-1941-4361-BE1A-27348F7C52E8}" type="pres">
      <dgm:prSet presAssocID="{F106E64B-E598-4C0B-A4A8-429C8C97EC3F}" presName="textRect" presStyleLbl="revTx" presStyleIdx="3" presStyleCnt="8">
        <dgm:presLayoutVars>
          <dgm:chMax val="1"/>
          <dgm:chPref val="1"/>
        </dgm:presLayoutVars>
      </dgm:prSet>
      <dgm:spPr/>
    </dgm:pt>
    <dgm:pt modelId="{C05D5111-847C-4C3A-BBB3-AD1BC754E29B}" type="pres">
      <dgm:prSet presAssocID="{70755697-B3BA-43F4-A2BA-26B283EAEA26}" presName="sibTrans" presStyleCnt="0"/>
      <dgm:spPr/>
    </dgm:pt>
    <dgm:pt modelId="{25B1380A-719A-4A8A-B93D-90100363047B}" type="pres">
      <dgm:prSet presAssocID="{439769B9-A084-48D2-8447-C0F0F7058B1C}" presName="compNode" presStyleCnt="0"/>
      <dgm:spPr/>
    </dgm:pt>
    <dgm:pt modelId="{937A0819-0782-42F0-B313-F10B908E5D7B}" type="pres">
      <dgm:prSet presAssocID="{439769B9-A084-48D2-8447-C0F0F7058B1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27F9630-DE57-40FD-AD59-DB7950F10ADC}" type="pres">
      <dgm:prSet presAssocID="{439769B9-A084-48D2-8447-C0F0F7058B1C}" presName="spaceRect" presStyleCnt="0"/>
      <dgm:spPr/>
    </dgm:pt>
    <dgm:pt modelId="{38F9F0F1-22E1-4F39-B59C-EF4A23C2A397}" type="pres">
      <dgm:prSet presAssocID="{439769B9-A084-48D2-8447-C0F0F7058B1C}" presName="textRect" presStyleLbl="revTx" presStyleIdx="4" presStyleCnt="8">
        <dgm:presLayoutVars>
          <dgm:chMax val="1"/>
          <dgm:chPref val="1"/>
        </dgm:presLayoutVars>
      </dgm:prSet>
      <dgm:spPr/>
    </dgm:pt>
    <dgm:pt modelId="{6AAB5937-47C5-4715-889C-9916DC1040F5}" type="pres">
      <dgm:prSet presAssocID="{54E58DF3-EACC-4E25-BD10-4DA4C932F610}" presName="sibTrans" presStyleCnt="0"/>
      <dgm:spPr/>
    </dgm:pt>
    <dgm:pt modelId="{2A60F658-9432-4520-9B25-A3CC2384E5D3}" type="pres">
      <dgm:prSet presAssocID="{9D10EECB-AC3A-4561-9F74-F0F2C0467C49}" presName="compNode" presStyleCnt="0"/>
      <dgm:spPr/>
    </dgm:pt>
    <dgm:pt modelId="{E5A4B6A2-3642-498B-B5DF-2F17AD3E64FF}" type="pres">
      <dgm:prSet presAssocID="{9D10EECB-AC3A-4561-9F74-F0F2C0467C4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uge"/>
        </a:ext>
      </dgm:extLst>
    </dgm:pt>
    <dgm:pt modelId="{C052C928-DFAE-463D-A8E0-015CABB47607}" type="pres">
      <dgm:prSet presAssocID="{9D10EECB-AC3A-4561-9F74-F0F2C0467C49}" presName="spaceRect" presStyleCnt="0"/>
      <dgm:spPr/>
    </dgm:pt>
    <dgm:pt modelId="{9A9E9A60-3FB5-4AA9-8FE7-8492DA2A38F6}" type="pres">
      <dgm:prSet presAssocID="{9D10EECB-AC3A-4561-9F74-F0F2C0467C49}" presName="textRect" presStyleLbl="revTx" presStyleIdx="5" presStyleCnt="8">
        <dgm:presLayoutVars>
          <dgm:chMax val="1"/>
          <dgm:chPref val="1"/>
        </dgm:presLayoutVars>
      </dgm:prSet>
      <dgm:spPr/>
    </dgm:pt>
    <dgm:pt modelId="{EE135122-0CDB-43FF-B1ED-F2059B6E6F5F}" type="pres">
      <dgm:prSet presAssocID="{2A92C252-7A8D-4A14-A1D6-CAAF4063FBDF}" presName="sibTrans" presStyleCnt="0"/>
      <dgm:spPr/>
    </dgm:pt>
    <dgm:pt modelId="{6234D5C1-D4B6-4E59-B14C-F68B789F2179}" type="pres">
      <dgm:prSet presAssocID="{68CC9FEB-AD0E-4949-BD23-DCEBBB8845A3}" presName="compNode" presStyleCnt="0"/>
      <dgm:spPr/>
    </dgm:pt>
    <dgm:pt modelId="{DBA7C703-16FB-4183-BFB2-5348C7AE4791}" type="pres">
      <dgm:prSet presAssocID="{68CC9FEB-AD0E-4949-BD23-DCEBBB8845A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a:ln>
          <a:noFill/>
        </a:ln>
      </dgm:spPr>
    </dgm:pt>
    <dgm:pt modelId="{08CEEFE1-8064-4B32-9E13-33A0C304CD41}" type="pres">
      <dgm:prSet presAssocID="{68CC9FEB-AD0E-4949-BD23-DCEBBB8845A3}" presName="spaceRect" presStyleCnt="0"/>
      <dgm:spPr/>
    </dgm:pt>
    <dgm:pt modelId="{B0B06E88-8BB6-4465-B162-A4A6B0537E8D}" type="pres">
      <dgm:prSet presAssocID="{68CC9FEB-AD0E-4949-BD23-DCEBBB8845A3}" presName="textRect" presStyleLbl="revTx" presStyleIdx="6" presStyleCnt="8">
        <dgm:presLayoutVars>
          <dgm:chMax val="1"/>
          <dgm:chPref val="1"/>
        </dgm:presLayoutVars>
      </dgm:prSet>
      <dgm:spPr/>
    </dgm:pt>
    <dgm:pt modelId="{511CD920-BB22-48B7-8396-803E22DB1575}" type="pres">
      <dgm:prSet presAssocID="{17638E4E-2786-48F5-B22D-A51655080359}" presName="sibTrans" presStyleCnt="0"/>
      <dgm:spPr/>
    </dgm:pt>
    <dgm:pt modelId="{BEB011DC-D8D1-4F32-9332-237F80B48139}" type="pres">
      <dgm:prSet presAssocID="{65578183-01EA-431C-9788-AC1A791D25D4}" presName="compNode" presStyleCnt="0"/>
      <dgm:spPr/>
    </dgm:pt>
    <dgm:pt modelId="{3F11A4B7-4B84-4785-AEEB-7417D8946031}" type="pres">
      <dgm:prSet presAssocID="{65578183-01EA-431C-9788-AC1A791D25D4}" presName="iconRect" presStyleLbl="node1" presStyleIdx="7" presStyleCnt="8"/>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Checkmark"/>
        </a:ext>
      </dgm:extLst>
    </dgm:pt>
    <dgm:pt modelId="{D2E11DFE-5F7D-43BE-8132-971B35B3FFAA}" type="pres">
      <dgm:prSet presAssocID="{65578183-01EA-431C-9788-AC1A791D25D4}" presName="spaceRect" presStyleCnt="0"/>
      <dgm:spPr/>
    </dgm:pt>
    <dgm:pt modelId="{3D0E045B-D4DA-49B1-9DDC-7B73D15A45B7}" type="pres">
      <dgm:prSet presAssocID="{65578183-01EA-431C-9788-AC1A791D25D4}" presName="textRect" presStyleLbl="revTx" presStyleIdx="7" presStyleCnt="8">
        <dgm:presLayoutVars>
          <dgm:chMax val="1"/>
          <dgm:chPref val="1"/>
        </dgm:presLayoutVars>
      </dgm:prSet>
      <dgm:spPr/>
    </dgm:pt>
  </dgm:ptLst>
  <dgm:cxnLst>
    <dgm:cxn modelId="{92702905-4460-4C91-A9BB-4DFDA87D26B2}" type="presOf" srcId="{439769B9-A084-48D2-8447-C0F0F7058B1C}" destId="{38F9F0F1-22E1-4F39-B59C-EF4A23C2A397}" srcOrd="0" destOrd="0" presId="urn:microsoft.com/office/officeart/2018/2/layout/IconLabelList"/>
    <dgm:cxn modelId="{56FF1D19-CE65-48BF-9BB4-279C613BD813}" type="presOf" srcId="{9D10EECB-AC3A-4561-9F74-F0F2C0467C49}" destId="{9A9E9A60-3FB5-4AA9-8FE7-8492DA2A38F6}" srcOrd="0" destOrd="0" presId="urn:microsoft.com/office/officeart/2018/2/layout/IconLabelList"/>
    <dgm:cxn modelId="{5ED03E25-B01E-4EC5-9121-33CD231A4673}" type="presOf" srcId="{FBF6878C-0A92-4BCD-A8EB-159B62F228AE}" destId="{956206FD-B55C-41E5-B492-CD57D8DB9BC0}" srcOrd="0" destOrd="0" presId="urn:microsoft.com/office/officeart/2018/2/layout/IconLabelList"/>
    <dgm:cxn modelId="{92C13D2B-1338-48A7-A4F0-4FDBB39F8D2F}" srcId="{FBF6878C-0A92-4BCD-A8EB-159B62F228AE}" destId="{BE4BF169-E753-4364-8927-A8CEFCA851C6}" srcOrd="0" destOrd="0" parTransId="{3276C744-0864-4E0F-8421-ECC0E47DEEFC}" sibTransId="{E9BC1E0E-7788-48C1-BD4D-DEBFEB3B7BED}"/>
    <dgm:cxn modelId="{0CB4942F-E29B-41CE-B838-F917B7498459}" srcId="{FBF6878C-0A92-4BCD-A8EB-159B62F228AE}" destId="{65578183-01EA-431C-9788-AC1A791D25D4}" srcOrd="7" destOrd="0" parTransId="{64EE4939-FD8C-4E6B-98D3-123A0F3EEB7B}" sibTransId="{8B2EEF84-5333-4151-92DC-0843437A2651}"/>
    <dgm:cxn modelId="{A6E2023E-447C-4CBE-A475-6B6298B02BC6}" type="presOf" srcId="{F106E64B-E598-4C0B-A4A8-429C8C97EC3F}" destId="{11F1A7BF-1941-4361-BE1A-27348F7C52E8}" srcOrd="0" destOrd="0" presId="urn:microsoft.com/office/officeart/2018/2/layout/IconLabelList"/>
    <dgm:cxn modelId="{B3B2895F-2119-4853-ABE4-8D8350147027}" srcId="{FBF6878C-0A92-4BCD-A8EB-159B62F228AE}" destId="{9D10EECB-AC3A-4561-9F74-F0F2C0467C49}" srcOrd="5" destOrd="0" parTransId="{F7BB9F95-F9F3-44F9-9F14-ABE35CBA5352}" sibTransId="{2A92C252-7A8D-4A14-A1D6-CAAF4063FBDF}"/>
    <dgm:cxn modelId="{287FB165-92D4-44DB-9ACC-B3F617312F3D}" srcId="{FBF6878C-0A92-4BCD-A8EB-159B62F228AE}" destId="{0A6F00C3-5D0E-4881-883A-C799469DE5C7}" srcOrd="2" destOrd="0" parTransId="{AA672940-BC14-4F41-8E45-8F06B98613E1}" sibTransId="{0A5AC012-3C4F-47C4-B03F-BFC75C53A242}"/>
    <dgm:cxn modelId="{92476950-0641-4A58-A189-1B7AD1DD656D}" type="presOf" srcId="{BE4BF169-E753-4364-8927-A8CEFCA851C6}" destId="{571B982A-7DA8-4ADE-A6E4-16134228C1A9}" srcOrd="0" destOrd="0" presId="urn:microsoft.com/office/officeart/2018/2/layout/IconLabelList"/>
    <dgm:cxn modelId="{04D47782-6939-43B3-AB77-03A96F016950}" srcId="{FBF6878C-0A92-4BCD-A8EB-159B62F228AE}" destId="{6062A60D-74F1-4B22-8851-7AED61ADC2B9}" srcOrd="1" destOrd="0" parTransId="{3A25AEBF-ADBB-4F14-8F2A-A73B95395B65}" sibTransId="{B60FF16D-C643-4236-B0EE-C798F64F42A2}"/>
    <dgm:cxn modelId="{C76BBC97-E544-421F-A70A-DFA2D91CDEE7}" type="presOf" srcId="{0A6F00C3-5D0E-4881-883A-C799469DE5C7}" destId="{D24EF276-6424-45DB-AF2D-E16A10F1913F}" srcOrd="0" destOrd="0" presId="urn:microsoft.com/office/officeart/2018/2/layout/IconLabelList"/>
    <dgm:cxn modelId="{7A0F019B-7EEA-4592-B3D1-1AD5DAC236A0}" type="presOf" srcId="{6062A60D-74F1-4B22-8851-7AED61ADC2B9}" destId="{35714CF8-3789-4B7C-B865-B522C64A6220}" srcOrd="0" destOrd="0" presId="urn:microsoft.com/office/officeart/2018/2/layout/IconLabelList"/>
    <dgm:cxn modelId="{AEF4B5AC-25FF-478F-8E80-20DC328E648F}" type="presOf" srcId="{68CC9FEB-AD0E-4949-BD23-DCEBBB8845A3}" destId="{B0B06E88-8BB6-4465-B162-A4A6B0537E8D}" srcOrd="0" destOrd="0" presId="urn:microsoft.com/office/officeart/2018/2/layout/IconLabelList"/>
    <dgm:cxn modelId="{7647CCD7-4ADB-4143-9EB6-A776C04D1C92}" type="presOf" srcId="{65578183-01EA-431C-9788-AC1A791D25D4}" destId="{3D0E045B-D4DA-49B1-9DDC-7B73D15A45B7}" srcOrd="0" destOrd="0" presId="urn:microsoft.com/office/officeart/2018/2/layout/IconLabelList"/>
    <dgm:cxn modelId="{91E336D9-6B4E-402C-A79E-AAE170D6FEB8}" srcId="{FBF6878C-0A92-4BCD-A8EB-159B62F228AE}" destId="{439769B9-A084-48D2-8447-C0F0F7058B1C}" srcOrd="4" destOrd="0" parTransId="{732495BA-A770-4909-B4CD-9ED8D034E76A}" sibTransId="{54E58DF3-EACC-4E25-BD10-4DA4C932F610}"/>
    <dgm:cxn modelId="{87DF3CE7-AC61-4F27-9939-FCD1BA420CE7}" srcId="{FBF6878C-0A92-4BCD-A8EB-159B62F228AE}" destId="{68CC9FEB-AD0E-4949-BD23-DCEBBB8845A3}" srcOrd="6" destOrd="0" parTransId="{85385275-09B0-4EB1-BB5E-C59E748B02A8}" sibTransId="{17638E4E-2786-48F5-B22D-A51655080359}"/>
    <dgm:cxn modelId="{6FF0AFF0-A322-4417-A032-61CDD6D45DAF}" srcId="{FBF6878C-0A92-4BCD-A8EB-159B62F228AE}" destId="{F106E64B-E598-4C0B-A4A8-429C8C97EC3F}" srcOrd="3" destOrd="0" parTransId="{1EBBE158-9576-4A53-BE9F-8723DD720999}" sibTransId="{70755697-B3BA-43F4-A2BA-26B283EAEA26}"/>
    <dgm:cxn modelId="{B2B609AD-5DC4-4F8F-9926-B976E4211005}" type="presParOf" srcId="{956206FD-B55C-41E5-B492-CD57D8DB9BC0}" destId="{EE24692C-5844-4804-97F3-9B5BAB57F463}" srcOrd="0" destOrd="0" presId="urn:microsoft.com/office/officeart/2018/2/layout/IconLabelList"/>
    <dgm:cxn modelId="{E02D2102-F03B-4758-A3F9-AF8BEFFE04AC}" type="presParOf" srcId="{EE24692C-5844-4804-97F3-9B5BAB57F463}" destId="{9F68D28A-561F-4B33-894E-58EA3F042699}" srcOrd="0" destOrd="0" presId="urn:microsoft.com/office/officeart/2018/2/layout/IconLabelList"/>
    <dgm:cxn modelId="{31147AD8-ACE5-46CE-BE99-ACE5AAF3A027}" type="presParOf" srcId="{EE24692C-5844-4804-97F3-9B5BAB57F463}" destId="{3FD35C4C-E421-4E34-938A-926BD49E9477}" srcOrd="1" destOrd="0" presId="urn:microsoft.com/office/officeart/2018/2/layout/IconLabelList"/>
    <dgm:cxn modelId="{C1A1A77A-937C-44F3-8600-6CA511CB356D}" type="presParOf" srcId="{EE24692C-5844-4804-97F3-9B5BAB57F463}" destId="{571B982A-7DA8-4ADE-A6E4-16134228C1A9}" srcOrd="2" destOrd="0" presId="urn:microsoft.com/office/officeart/2018/2/layout/IconLabelList"/>
    <dgm:cxn modelId="{8E66CECD-DD80-49F7-8A80-6726C252A9E3}" type="presParOf" srcId="{956206FD-B55C-41E5-B492-CD57D8DB9BC0}" destId="{3E660DA4-52C3-4F99-85E2-263E77F6E685}" srcOrd="1" destOrd="0" presId="urn:microsoft.com/office/officeart/2018/2/layout/IconLabelList"/>
    <dgm:cxn modelId="{4B167E01-3A5B-42D4-AE1F-169ED0AF699A}" type="presParOf" srcId="{956206FD-B55C-41E5-B492-CD57D8DB9BC0}" destId="{56EAB4C2-7A03-44C1-B069-D8505DE838A7}" srcOrd="2" destOrd="0" presId="urn:microsoft.com/office/officeart/2018/2/layout/IconLabelList"/>
    <dgm:cxn modelId="{BDA2D026-612B-487D-BC3A-3E6D40F16DD0}" type="presParOf" srcId="{56EAB4C2-7A03-44C1-B069-D8505DE838A7}" destId="{D11D7E2E-C491-4D90-934E-21DCF091B021}" srcOrd="0" destOrd="0" presId="urn:microsoft.com/office/officeart/2018/2/layout/IconLabelList"/>
    <dgm:cxn modelId="{BE6E0AC3-3743-4A7C-A978-AE1B75BAA699}" type="presParOf" srcId="{56EAB4C2-7A03-44C1-B069-D8505DE838A7}" destId="{A723A3E9-5C1D-4F02-B7C6-36C69CD41732}" srcOrd="1" destOrd="0" presId="urn:microsoft.com/office/officeart/2018/2/layout/IconLabelList"/>
    <dgm:cxn modelId="{1F2153D0-FB4F-4B9F-A199-65C7B6A50482}" type="presParOf" srcId="{56EAB4C2-7A03-44C1-B069-D8505DE838A7}" destId="{35714CF8-3789-4B7C-B865-B522C64A6220}" srcOrd="2" destOrd="0" presId="urn:microsoft.com/office/officeart/2018/2/layout/IconLabelList"/>
    <dgm:cxn modelId="{5DC0C523-E2E3-462F-9961-910CB27B9D8A}" type="presParOf" srcId="{956206FD-B55C-41E5-B492-CD57D8DB9BC0}" destId="{8900FAE6-5309-4D0A-8CA5-5C7FECF6629F}" srcOrd="3" destOrd="0" presId="urn:microsoft.com/office/officeart/2018/2/layout/IconLabelList"/>
    <dgm:cxn modelId="{B6092FD4-84B7-4228-B0E9-DFFE3CB42D9B}" type="presParOf" srcId="{956206FD-B55C-41E5-B492-CD57D8DB9BC0}" destId="{09E84EFC-BC05-4CDA-8225-0892974AE12B}" srcOrd="4" destOrd="0" presId="urn:microsoft.com/office/officeart/2018/2/layout/IconLabelList"/>
    <dgm:cxn modelId="{39DA8A02-EC01-4FBF-A5C0-E0F0CD8789A6}" type="presParOf" srcId="{09E84EFC-BC05-4CDA-8225-0892974AE12B}" destId="{0A72FD56-CD74-4FFC-BFA1-BF1F767DC9D7}" srcOrd="0" destOrd="0" presId="urn:microsoft.com/office/officeart/2018/2/layout/IconLabelList"/>
    <dgm:cxn modelId="{4A733A82-25D4-46E2-B561-D11C56EE8544}" type="presParOf" srcId="{09E84EFC-BC05-4CDA-8225-0892974AE12B}" destId="{8980B356-0CAD-4957-90E8-80704D7650C3}" srcOrd="1" destOrd="0" presId="urn:microsoft.com/office/officeart/2018/2/layout/IconLabelList"/>
    <dgm:cxn modelId="{2F60BC4E-974E-4F5C-ACC6-1F95C0BA733F}" type="presParOf" srcId="{09E84EFC-BC05-4CDA-8225-0892974AE12B}" destId="{D24EF276-6424-45DB-AF2D-E16A10F1913F}" srcOrd="2" destOrd="0" presId="urn:microsoft.com/office/officeart/2018/2/layout/IconLabelList"/>
    <dgm:cxn modelId="{D5B920B0-F1A7-4EDF-B4E2-5964DF381C74}" type="presParOf" srcId="{956206FD-B55C-41E5-B492-CD57D8DB9BC0}" destId="{719DF4A9-C14F-429F-A906-CD57B6F68509}" srcOrd="5" destOrd="0" presId="urn:microsoft.com/office/officeart/2018/2/layout/IconLabelList"/>
    <dgm:cxn modelId="{AA6395A2-A9C1-4F99-B3B1-85DD12530499}" type="presParOf" srcId="{956206FD-B55C-41E5-B492-CD57D8DB9BC0}" destId="{38D2B650-1243-42A0-A71E-72A47D18114D}" srcOrd="6" destOrd="0" presId="urn:microsoft.com/office/officeart/2018/2/layout/IconLabelList"/>
    <dgm:cxn modelId="{BEFE8FD8-4C19-4442-94D0-0F2F3DC68735}" type="presParOf" srcId="{38D2B650-1243-42A0-A71E-72A47D18114D}" destId="{DAAC3892-9FF8-49F8-93B6-C72F22CD4AC2}" srcOrd="0" destOrd="0" presId="urn:microsoft.com/office/officeart/2018/2/layout/IconLabelList"/>
    <dgm:cxn modelId="{0F3403D4-4926-49E2-9063-9EA2716B3ABF}" type="presParOf" srcId="{38D2B650-1243-42A0-A71E-72A47D18114D}" destId="{7F071A9A-C372-486E-81BA-89AEF83A400A}" srcOrd="1" destOrd="0" presId="urn:microsoft.com/office/officeart/2018/2/layout/IconLabelList"/>
    <dgm:cxn modelId="{D17A34B4-2924-4DC2-B4D1-13B177AB27B7}" type="presParOf" srcId="{38D2B650-1243-42A0-A71E-72A47D18114D}" destId="{11F1A7BF-1941-4361-BE1A-27348F7C52E8}" srcOrd="2" destOrd="0" presId="urn:microsoft.com/office/officeart/2018/2/layout/IconLabelList"/>
    <dgm:cxn modelId="{A65C94A2-C569-406E-89C1-08919234A3E2}" type="presParOf" srcId="{956206FD-B55C-41E5-B492-CD57D8DB9BC0}" destId="{C05D5111-847C-4C3A-BBB3-AD1BC754E29B}" srcOrd="7" destOrd="0" presId="urn:microsoft.com/office/officeart/2018/2/layout/IconLabelList"/>
    <dgm:cxn modelId="{1E4F7926-2C53-4632-A40B-8E1AC716FBAD}" type="presParOf" srcId="{956206FD-B55C-41E5-B492-CD57D8DB9BC0}" destId="{25B1380A-719A-4A8A-B93D-90100363047B}" srcOrd="8" destOrd="0" presId="urn:microsoft.com/office/officeart/2018/2/layout/IconLabelList"/>
    <dgm:cxn modelId="{99C37F70-267E-43B4-A21C-7EFD292CD986}" type="presParOf" srcId="{25B1380A-719A-4A8A-B93D-90100363047B}" destId="{937A0819-0782-42F0-B313-F10B908E5D7B}" srcOrd="0" destOrd="0" presId="urn:microsoft.com/office/officeart/2018/2/layout/IconLabelList"/>
    <dgm:cxn modelId="{E86F281E-CCB9-4AE1-AD0A-B439F1F9A381}" type="presParOf" srcId="{25B1380A-719A-4A8A-B93D-90100363047B}" destId="{627F9630-DE57-40FD-AD59-DB7950F10ADC}" srcOrd="1" destOrd="0" presId="urn:microsoft.com/office/officeart/2018/2/layout/IconLabelList"/>
    <dgm:cxn modelId="{476A56ED-7C15-41C7-BD92-E5FCB204EB17}" type="presParOf" srcId="{25B1380A-719A-4A8A-B93D-90100363047B}" destId="{38F9F0F1-22E1-4F39-B59C-EF4A23C2A397}" srcOrd="2" destOrd="0" presId="urn:microsoft.com/office/officeart/2018/2/layout/IconLabelList"/>
    <dgm:cxn modelId="{95D44939-6CEE-4994-8CD9-CB0D24B770B5}" type="presParOf" srcId="{956206FD-B55C-41E5-B492-CD57D8DB9BC0}" destId="{6AAB5937-47C5-4715-889C-9916DC1040F5}" srcOrd="9" destOrd="0" presId="urn:microsoft.com/office/officeart/2018/2/layout/IconLabelList"/>
    <dgm:cxn modelId="{71E4A861-9F64-4EF3-8A66-19082044DC09}" type="presParOf" srcId="{956206FD-B55C-41E5-B492-CD57D8DB9BC0}" destId="{2A60F658-9432-4520-9B25-A3CC2384E5D3}" srcOrd="10" destOrd="0" presId="urn:microsoft.com/office/officeart/2018/2/layout/IconLabelList"/>
    <dgm:cxn modelId="{3E83AF86-61D1-405A-ABAE-0B0B16174BD4}" type="presParOf" srcId="{2A60F658-9432-4520-9B25-A3CC2384E5D3}" destId="{E5A4B6A2-3642-498B-B5DF-2F17AD3E64FF}" srcOrd="0" destOrd="0" presId="urn:microsoft.com/office/officeart/2018/2/layout/IconLabelList"/>
    <dgm:cxn modelId="{6E7B7611-42EA-4B08-AABB-300DA3664E3B}" type="presParOf" srcId="{2A60F658-9432-4520-9B25-A3CC2384E5D3}" destId="{C052C928-DFAE-463D-A8E0-015CABB47607}" srcOrd="1" destOrd="0" presId="urn:microsoft.com/office/officeart/2018/2/layout/IconLabelList"/>
    <dgm:cxn modelId="{2A920619-6F30-4C9F-9BA8-7292158CCE9B}" type="presParOf" srcId="{2A60F658-9432-4520-9B25-A3CC2384E5D3}" destId="{9A9E9A60-3FB5-4AA9-8FE7-8492DA2A38F6}" srcOrd="2" destOrd="0" presId="urn:microsoft.com/office/officeart/2018/2/layout/IconLabelList"/>
    <dgm:cxn modelId="{EAA8AD30-24F1-4BC0-A702-F20F6B39C17E}" type="presParOf" srcId="{956206FD-B55C-41E5-B492-CD57D8DB9BC0}" destId="{EE135122-0CDB-43FF-B1ED-F2059B6E6F5F}" srcOrd="11" destOrd="0" presId="urn:microsoft.com/office/officeart/2018/2/layout/IconLabelList"/>
    <dgm:cxn modelId="{1A6EAF9D-BCFD-42C3-BDDB-063D90ACC90F}" type="presParOf" srcId="{956206FD-B55C-41E5-B492-CD57D8DB9BC0}" destId="{6234D5C1-D4B6-4E59-B14C-F68B789F2179}" srcOrd="12" destOrd="0" presId="urn:microsoft.com/office/officeart/2018/2/layout/IconLabelList"/>
    <dgm:cxn modelId="{7F43825F-CBFE-464E-B60E-6980CE573299}" type="presParOf" srcId="{6234D5C1-D4B6-4E59-B14C-F68B789F2179}" destId="{DBA7C703-16FB-4183-BFB2-5348C7AE4791}" srcOrd="0" destOrd="0" presId="urn:microsoft.com/office/officeart/2018/2/layout/IconLabelList"/>
    <dgm:cxn modelId="{D1077462-4E5E-42D8-B3CB-3429640B743E}" type="presParOf" srcId="{6234D5C1-D4B6-4E59-B14C-F68B789F2179}" destId="{08CEEFE1-8064-4B32-9E13-33A0C304CD41}" srcOrd="1" destOrd="0" presId="urn:microsoft.com/office/officeart/2018/2/layout/IconLabelList"/>
    <dgm:cxn modelId="{2D281F54-59A3-451B-8BDC-CBDC0ED5202F}" type="presParOf" srcId="{6234D5C1-D4B6-4E59-B14C-F68B789F2179}" destId="{B0B06E88-8BB6-4465-B162-A4A6B0537E8D}" srcOrd="2" destOrd="0" presId="urn:microsoft.com/office/officeart/2018/2/layout/IconLabelList"/>
    <dgm:cxn modelId="{F6A77BD9-6E10-49D4-A82B-326CC5EA2250}" type="presParOf" srcId="{956206FD-B55C-41E5-B492-CD57D8DB9BC0}" destId="{511CD920-BB22-48B7-8396-803E22DB1575}" srcOrd="13" destOrd="0" presId="urn:microsoft.com/office/officeart/2018/2/layout/IconLabelList"/>
    <dgm:cxn modelId="{4C6CB5F9-3584-4F46-970B-5226F126AA86}" type="presParOf" srcId="{956206FD-B55C-41E5-B492-CD57D8DB9BC0}" destId="{BEB011DC-D8D1-4F32-9332-237F80B48139}" srcOrd="14" destOrd="0" presId="urn:microsoft.com/office/officeart/2018/2/layout/IconLabelList"/>
    <dgm:cxn modelId="{0769CC53-90CB-4FE9-8237-8AFA6EBA1660}" type="presParOf" srcId="{BEB011DC-D8D1-4F32-9332-237F80B48139}" destId="{3F11A4B7-4B84-4785-AEEB-7417D8946031}" srcOrd="0" destOrd="0" presId="urn:microsoft.com/office/officeart/2018/2/layout/IconLabelList"/>
    <dgm:cxn modelId="{1282258B-E2D8-4EBA-BD89-6D2AFFBD9717}" type="presParOf" srcId="{BEB011DC-D8D1-4F32-9332-237F80B48139}" destId="{D2E11DFE-5F7D-43BE-8132-971B35B3FFAA}" srcOrd="1" destOrd="0" presId="urn:microsoft.com/office/officeart/2018/2/layout/IconLabelList"/>
    <dgm:cxn modelId="{AF0E1E75-D003-4CF5-AC0C-E20CDEAD918D}" type="presParOf" srcId="{BEB011DC-D8D1-4F32-9332-237F80B48139}" destId="{3D0E045B-D4DA-49B1-9DDC-7B73D15A45B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8D28A-561F-4B33-894E-58EA3F042699}">
      <dsp:nvSpPr>
        <dsp:cNvPr id="0" name=""/>
        <dsp:cNvSpPr/>
      </dsp:nvSpPr>
      <dsp:spPr>
        <a:xfrm>
          <a:off x="1094693" y="347616"/>
          <a:ext cx="631230" cy="631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1B982A-7DA8-4ADE-A6E4-16134228C1A9}">
      <dsp:nvSpPr>
        <dsp:cNvPr id="0" name=""/>
        <dsp:cNvSpPr/>
      </dsp:nvSpPr>
      <dsp:spPr>
        <a:xfrm>
          <a:off x="708941" y="121274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a:t>Problem Statement</a:t>
          </a:r>
          <a:endParaRPr lang="en-US" sz="1300" kern="1200"/>
        </a:p>
      </dsp:txBody>
      <dsp:txXfrm>
        <a:off x="708941" y="1212748"/>
        <a:ext cx="1402734" cy="561093"/>
      </dsp:txXfrm>
    </dsp:sp>
    <dsp:sp modelId="{D11D7E2E-C491-4D90-934E-21DCF091B021}">
      <dsp:nvSpPr>
        <dsp:cNvPr id="0" name=""/>
        <dsp:cNvSpPr/>
      </dsp:nvSpPr>
      <dsp:spPr>
        <a:xfrm>
          <a:off x="2742906" y="347616"/>
          <a:ext cx="631230" cy="631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714CF8-3789-4B7C-B865-B522C64A6220}">
      <dsp:nvSpPr>
        <dsp:cNvPr id="0" name=""/>
        <dsp:cNvSpPr/>
      </dsp:nvSpPr>
      <dsp:spPr>
        <a:xfrm>
          <a:off x="2357154" y="121274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a:t>Objective</a:t>
          </a:r>
          <a:endParaRPr lang="en-US" sz="1300" kern="1200"/>
        </a:p>
      </dsp:txBody>
      <dsp:txXfrm>
        <a:off x="2357154" y="1212748"/>
        <a:ext cx="1402734" cy="561093"/>
      </dsp:txXfrm>
    </dsp:sp>
    <dsp:sp modelId="{0A72FD56-CD74-4FFC-BFA1-BF1F767DC9D7}">
      <dsp:nvSpPr>
        <dsp:cNvPr id="0" name=""/>
        <dsp:cNvSpPr/>
      </dsp:nvSpPr>
      <dsp:spPr>
        <a:xfrm>
          <a:off x="4391119" y="347616"/>
          <a:ext cx="631230" cy="631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4EF276-6424-45DB-AF2D-E16A10F1913F}">
      <dsp:nvSpPr>
        <dsp:cNvPr id="0" name=""/>
        <dsp:cNvSpPr/>
      </dsp:nvSpPr>
      <dsp:spPr>
        <a:xfrm>
          <a:off x="4005367" y="121274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i="0" kern="1200"/>
            <a:t>Business-related terms</a:t>
          </a:r>
          <a:endParaRPr lang="en-US" sz="1300" kern="1200"/>
        </a:p>
      </dsp:txBody>
      <dsp:txXfrm>
        <a:off x="4005367" y="1212748"/>
        <a:ext cx="1402734" cy="561093"/>
      </dsp:txXfrm>
    </dsp:sp>
    <dsp:sp modelId="{DAAC3892-9FF8-49F8-93B6-C72F22CD4AC2}">
      <dsp:nvSpPr>
        <dsp:cNvPr id="0" name=""/>
        <dsp:cNvSpPr/>
      </dsp:nvSpPr>
      <dsp:spPr>
        <a:xfrm>
          <a:off x="6039332" y="347616"/>
          <a:ext cx="631230" cy="631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F1A7BF-1941-4361-BE1A-27348F7C52E8}">
      <dsp:nvSpPr>
        <dsp:cNvPr id="0" name=""/>
        <dsp:cNvSpPr/>
      </dsp:nvSpPr>
      <dsp:spPr>
        <a:xfrm>
          <a:off x="5653580" y="121274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i="0" kern="1200"/>
            <a:t>Data </a:t>
          </a:r>
          <a:r>
            <a:rPr lang="en-IN" sz="1300" kern="1200"/>
            <a:t>Information</a:t>
          </a:r>
          <a:endParaRPr lang="en-US" sz="1300" kern="1200"/>
        </a:p>
      </dsp:txBody>
      <dsp:txXfrm>
        <a:off x="5653580" y="1212748"/>
        <a:ext cx="1402734" cy="561093"/>
      </dsp:txXfrm>
    </dsp:sp>
    <dsp:sp modelId="{937A0819-0782-42F0-B313-F10B908E5D7B}">
      <dsp:nvSpPr>
        <dsp:cNvPr id="0" name=""/>
        <dsp:cNvSpPr/>
      </dsp:nvSpPr>
      <dsp:spPr>
        <a:xfrm>
          <a:off x="1094693" y="2124526"/>
          <a:ext cx="631230" cy="6312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F9F0F1-22E1-4F39-B59C-EF4A23C2A397}">
      <dsp:nvSpPr>
        <dsp:cNvPr id="0" name=""/>
        <dsp:cNvSpPr/>
      </dsp:nvSpPr>
      <dsp:spPr>
        <a:xfrm>
          <a:off x="708941" y="298965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a:t>Data Model</a:t>
          </a:r>
          <a:endParaRPr lang="en-US" sz="1300" kern="1200"/>
        </a:p>
      </dsp:txBody>
      <dsp:txXfrm>
        <a:off x="708941" y="2989658"/>
        <a:ext cx="1402734" cy="561093"/>
      </dsp:txXfrm>
    </dsp:sp>
    <dsp:sp modelId="{E5A4B6A2-3642-498B-B5DF-2F17AD3E64FF}">
      <dsp:nvSpPr>
        <dsp:cNvPr id="0" name=""/>
        <dsp:cNvSpPr/>
      </dsp:nvSpPr>
      <dsp:spPr>
        <a:xfrm>
          <a:off x="2742906" y="2124526"/>
          <a:ext cx="631230" cy="6312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9E9A60-3FB5-4AA9-8FE7-8492DA2A38F6}">
      <dsp:nvSpPr>
        <dsp:cNvPr id="0" name=""/>
        <dsp:cNvSpPr/>
      </dsp:nvSpPr>
      <dsp:spPr>
        <a:xfrm>
          <a:off x="2357154" y="298965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i="0" kern="1200"/>
            <a:t>Dashboard</a:t>
          </a:r>
          <a:endParaRPr lang="en-US" sz="1300" kern="1200"/>
        </a:p>
      </dsp:txBody>
      <dsp:txXfrm>
        <a:off x="2357154" y="2989658"/>
        <a:ext cx="1402734" cy="561093"/>
      </dsp:txXfrm>
    </dsp:sp>
    <dsp:sp modelId="{DBA7C703-16FB-4183-BFB2-5348C7AE4791}">
      <dsp:nvSpPr>
        <dsp:cNvPr id="0" name=""/>
        <dsp:cNvSpPr/>
      </dsp:nvSpPr>
      <dsp:spPr>
        <a:xfrm>
          <a:off x="4391119" y="2124526"/>
          <a:ext cx="631230" cy="631230"/>
        </a:xfrm>
        <a:prstGeom prst="rect">
          <a:avLst/>
        </a:prstGeom>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B06E88-8BB6-4465-B162-A4A6B0537E8D}">
      <dsp:nvSpPr>
        <dsp:cNvPr id="0" name=""/>
        <dsp:cNvSpPr/>
      </dsp:nvSpPr>
      <dsp:spPr>
        <a:xfrm>
          <a:off x="4005367" y="298965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i="0" kern="1200"/>
            <a:t>Insights</a:t>
          </a:r>
          <a:endParaRPr lang="en-US" sz="1300" kern="1200"/>
        </a:p>
      </dsp:txBody>
      <dsp:txXfrm>
        <a:off x="4005367" y="2989658"/>
        <a:ext cx="1402734" cy="561093"/>
      </dsp:txXfrm>
    </dsp:sp>
    <dsp:sp modelId="{3F11A4B7-4B84-4785-AEEB-7417D8946031}">
      <dsp:nvSpPr>
        <dsp:cNvPr id="0" name=""/>
        <dsp:cNvSpPr/>
      </dsp:nvSpPr>
      <dsp:spPr>
        <a:xfrm>
          <a:off x="6039332" y="2124526"/>
          <a:ext cx="631230" cy="631230"/>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0E045B-D4DA-49B1-9DDC-7B73D15A45B7}">
      <dsp:nvSpPr>
        <dsp:cNvPr id="0" name=""/>
        <dsp:cNvSpPr/>
      </dsp:nvSpPr>
      <dsp:spPr>
        <a:xfrm>
          <a:off x="5653580" y="2989658"/>
          <a:ext cx="1402734" cy="56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a:t>Recommendations</a:t>
          </a:r>
          <a:endParaRPr lang="en-US" sz="1300" kern="1200"/>
        </a:p>
      </dsp:txBody>
      <dsp:txXfrm>
        <a:off x="5653580" y="2989658"/>
        <a:ext cx="1402734" cy="5610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B4F48-DE23-45E9-8EE8-A9D30C5200FE}" type="datetimeFigureOut">
              <a:rPr lang="en-IN" smtClean="0"/>
              <a:t>15-01-2024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E00E9-0061-49DC-A491-BE81A791E381}" type="slidenum">
              <a:rPr lang="en-IN" smtClean="0"/>
              <a:t>‹#›</a:t>
            </a:fld>
            <a:endParaRPr lang="en-IN"/>
          </a:p>
        </p:txBody>
      </p:sp>
    </p:spTree>
    <p:extLst>
      <p:ext uri="{BB962C8B-B14F-4D97-AF65-F5344CB8AC3E}">
        <p14:creationId xmlns:p14="http://schemas.microsoft.com/office/powerpoint/2010/main" val="235459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WEEK NO.</a:t>
            </a:r>
            <a:endParaRPr dirty="0"/>
          </a:p>
          <a:p>
            <a:r>
              <a:rPr b="0" dirty="0"/>
              <a:t>No alt text provided</a:t>
            </a:r>
            <a:endParaRPr dirty="0"/>
          </a:p>
          <a:p>
            <a:endParaRPr dirty="0"/>
          </a:p>
          <a:p>
            <a:r>
              <a:rPr b="1" dirty="0"/>
              <a:t>Total Orders</a:t>
            </a:r>
            <a:endParaRPr dirty="0"/>
          </a:p>
          <a:p>
            <a:r>
              <a:rPr b="0" dirty="0"/>
              <a:t>No alt text provided</a:t>
            </a:r>
            <a:endParaRPr dirty="0"/>
          </a:p>
          <a:p>
            <a:endParaRPr dirty="0"/>
          </a:p>
          <a:p>
            <a:r>
              <a:rPr b="1" dirty="0"/>
              <a:t>Total Quantity Ordered</a:t>
            </a:r>
            <a:endParaRPr dirty="0"/>
          </a:p>
          <a:p>
            <a:r>
              <a:rPr b="0" dirty="0"/>
              <a:t>No alt text provided</a:t>
            </a:r>
            <a:endParaRPr dirty="0"/>
          </a:p>
          <a:p>
            <a:endParaRPr dirty="0"/>
          </a:p>
          <a:p>
            <a:r>
              <a:rPr b="1" dirty="0"/>
              <a:t>Total Quantity Delivered</a:t>
            </a:r>
            <a:endParaRPr dirty="0"/>
          </a:p>
          <a:p>
            <a:r>
              <a:rPr b="0" dirty="0"/>
              <a:t>No alt text provided</a:t>
            </a:r>
            <a:endParaRPr dirty="0"/>
          </a:p>
          <a:p>
            <a:endParaRPr dirty="0"/>
          </a:p>
          <a:p>
            <a:r>
              <a:rPr b="1" dirty="0"/>
              <a:t>Total Customers</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OT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IF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OTIF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WEEK NO.</a:t>
            </a:r>
            <a:endParaRPr dirty="0"/>
          </a:p>
          <a:p>
            <a:r>
              <a:rPr b="0" dirty="0"/>
              <a:t>No alt text provided</a:t>
            </a:r>
            <a:endParaRPr dirty="0"/>
          </a:p>
          <a:p>
            <a:endParaRPr dirty="0"/>
          </a:p>
          <a:p>
            <a:r>
              <a:rPr b="1" dirty="0"/>
              <a:t>Total Orders</a:t>
            </a:r>
            <a:endParaRPr dirty="0"/>
          </a:p>
          <a:p>
            <a:r>
              <a:rPr b="0" dirty="0"/>
              <a:t>No alt text provided</a:t>
            </a:r>
            <a:endParaRPr dirty="0"/>
          </a:p>
          <a:p>
            <a:endParaRPr dirty="0"/>
          </a:p>
          <a:p>
            <a:r>
              <a:rPr b="1" dirty="0"/>
              <a:t>Total Orders delivered On Time</a:t>
            </a:r>
            <a:endParaRPr dirty="0"/>
          </a:p>
          <a:p>
            <a:r>
              <a:rPr b="0" dirty="0"/>
              <a:t>No alt text provided</a:t>
            </a:r>
            <a:endParaRPr dirty="0"/>
          </a:p>
          <a:p>
            <a:endParaRPr dirty="0"/>
          </a:p>
          <a:p>
            <a:r>
              <a:rPr b="1" dirty="0"/>
              <a:t>Total Orders delivered In Full</a:t>
            </a:r>
            <a:endParaRPr dirty="0"/>
          </a:p>
          <a:p>
            <a:r>
              <a:rPr b="0" dirty="0"/>
              <a:t>No alt text provided</a:t>
            </a:r>
            <a:endParaRPr dirty="0"/>
          </a:p>
          <a:p>
            <a:endParaRPr dirty="0"/>
          </a:p>
          <a:p>
            <a:r>
              <a:rPr b="1" dirty="0"/>
              <a:t>Total Orders delivered On Time &amp; In Full</a:t>
            </a:r>
            <a:endParaRPr dirty="0"/>
          </a:p>
          <a:p>
            <a:r>
              <a:rPr b="0" dirty="0"/>
              <a:t>No alt text provided</a:t>
            </a:r>
            <a:endParaRPr dirty="0"/>
          </a:p>
          <a:p>
            <a:endParaRPr dirty="0"/>
          </a:p>
          <a:p>
            <a:r>
              <a:rPr b="1" dirty="0"/>
              <a:t>LIFR %</a:t>
            </a:r>
            <a:endParaRPr dirty="0"/>
          </a:p>
          <a:p>
            <a:r>
              <a:rPr b="0" dirty="0"/>
              <a:t>No alt text provided</a:t>
            </a:r>
            <a:endParaRPr dirty="0"/>
          </a:p>
          <a:p>
            <a:endParaRPr dirty="0"/>
          </a:p>
          <a:p>
            <a:r>
              <a:rPr b="1" dirty="0"/>
              <a:t>VOFR %</a:t>
            </a:r>
            <a:endParaRPr dirty="0"/>
          </a:p>
          <a:p>
            <a:r>
              <a:rPr b="0" dirty="0"/>
              <a:t>No alt text provided</a:t>
            </a:r>
            <a:endParaRPr dirty="0"/>
          </a:p>
          <a:p>
            <a:endParaRPr dirty="0"/>
          </a:p>
          <a:p>
            <a:r>
              <a:rPr b="1" dirty="0"/>
              <a:t>Total Order lines Shipped in Full Quantity</a:t>
            </a:r>
            <a:endParaRPr dirty="0"/>
          </a:p>
          <a:p>
            <a:r>
              <a:rPr b="0" dirty="0"/>
              <a:t>No alt text provided</a:t>
            </a:r>
            <a:endParaRPr dirty="0"/>
          </a:p>
          <a:p>
            <a:endParaRPr dirty="0"/>
          </a:p>
          <a:p>
            <a:r>
              <a:rPr b="1" dirty="0"/>
              <a:t>Total Order Lines</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CITY</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WEEK NO.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Total Orders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Total Orders Delayed</a:t>
            </a:r>
            <a:endParaRPr dirty="0"/>
          </a:p>
          <a:p>
            <a:r>
              <a:rPr b="0" dirty="0"/>
              <a:t>No alt text provided</a:t>
            </a:r>
            <a:endParaRPr dirty="0"/>
          </a:p>
          <a:p>
            <a:endParaRPr dirty="0"/>
          </a:p>
          <a:p>
            <a:r>
              <a:rPr b="1" dirty="0"/>
              <a:t>Orders Delayed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CITY</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WEEK NO.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OTIF % Trend</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OT BLACK</a:t>
            </a:r>
            <a:endParaRPr dirty="0"/>
          </a:p>
          <a:p>
            <a:r>
              <a:rPr b="0" dirty="0"/>
              <a:t>No alt text provided</a:t>
            </a:r>
            <a:endParaRPr dirty="0"/>
          </a:p>
          <a:p>
            <a:endParaRPr dirty="0"/>
          </a:p>
          <a:p>
            <a:r>
              <a:rPr b="1" dirty="0"/>
              <a:t>IF BLACK</a:t>
            </a:r>
            <a:endParaRPr dirty="0"/>
          </a:p>
          <a:p>
            <a:r>
              <a:rPr b="0" dirty="0"/>
              <a:t>No alt text provided</a:t>
            </a:r>
            <a:endParaRPr dirty="0"/>
          </a:p>
          <a:p>
            <a:endParaRPr dirty="0"/>
          </a:p>
          <a:p>
            <a:r>
              <a:rPr b="1" dirty="0"/>
              <a:t>OTIF BLACK</a:t>
            </a:r>
            <a:endParaRPr dirty="0"/>
          </a:p>
          <a:p>
            <a:r>
              <a:rPr b="0" dirty="0"/>
              <a:t>No alt text provided</a:t>
            </a:r>
            <a:endParaRPr dirty="0"/>
          </a:p>
          <a:p>
            <a:endParaRPr dirty="0"/>
          </a:p>
          <a:p>
            <a:r>
              <a:rPr b="1" dirty="0"/>
              <a:t>LIFR BLACK</a:t>
            </a:r>
            <a:endParaRPr dirty="0"/>
          </a:p>
          <a:p>
            <a:r>
              <a:rPr b="0" dirty="0"/>
              <a:t>No alt text provided</a:t>
            </a:r>
            <a:endParaRPr dirty="0"/>
          </a:p>
          <a:p>
            <a:endParaRPr dirty="0"/>
          </a:p>
          <a:p>
            <a:r>
              <a:rPr b="1" dirty="0"/>
              <a:t>VOFR BALCK</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OTIF WHITE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OTIF % City Trend</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CITY</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PRODUCT</a:t>
            </a:r>
            <a:endParaRPr dirty="0"/>
          </a:p>
          <a:p>
            <a:r>
              <a:rPr b="0" dirty="0"/>
              <a:t>No alt text provided</a:t>
            </a:r>
            <a:endParaRPr dirty="0"/>
          </a:p>
          <a:p>
            <a:endParaRPr dirty="0"/>
          </a:p>
          <a:p>
            <a:r>
              <a:rPr b="1" dirty="0"/>
              <a:t>CUSTOMER</a:t>
            </a:r>
            <a:endParaRPr dirty="0"/>
          </a:p>
          <a:p>
            <a:r>
              <a:rPr b="0" dirty="0"/>
              <a:t>No alt text provided</a:t>
            </a:r>
            <a:endParaRPr dirty="0"/>
          </a:p>
          <a:p>
            <a:endParaRPr dirty="0"/>
          </a:p>
          <a:p>
            <a:r>
              <a:rPr b="1" dirty="0"/>
              <a:t>WEEK NO.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LIFR % Trend</a:t>
            </a:r>
            <a:endParaRPr dirty="0"/>
          </a:p>
          <a:p>
            <a:r>
              <a:rPr b="0" dirty="0"/>
              <a:t>No alt text provided</a:t>
            </a:r>
            <a:endParaRPr dirty="0"/>
          </a:p>
          <a:p>
            <a:endParaRPr dirty="0"/>
          </a:p>
          <a:p>
            <a:r>
              <a:rPr b="1" dirty="0"/>
              <a:t>VOFR % Trend</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85920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21840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09860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5103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30308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00601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86330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41697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31402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29563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43731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5088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18098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7ED9C8-F09A-4D9E-BEC0-4725162E21FF}"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294487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7ED9C8-F09A-4D9E-BEC0-4725162E21FF}"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763795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68844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66102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74"/>
            <a:ext cx="7886700" cy="1500187"/>
          </a:xfrm>
        </p:spPr>
        <p:txBody>
          <a:bodyPr/>
          <a:lstStyle>
            <a:lvl1pPr marL="0" indent="0">
              <a:buNone/>
              <a:defRPr sz="2400">
                <a:solidFill>
                  <a:schemeClr val="tx1">
                    <a:tint val="75000"/>
                  </a:schemeClr>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77" indent="0">
              <a:buNone/>
              <a:defRPr sz="2000" b="1"/>
            </a:lvl2pPr>
            <a:lvl3pPr marL="914354" indent="0">
              <a:buNone/>
              <a:defRPr sz="1801"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77" indent="0">
              <a:buNone/>
              <a:defRPr sz="2000" b="1"/>
            </a:lvl2pPr>
            <a:lvl3pPr marL="914354" indent="0">
              <a:buNone/>
              <a:defRPr sz="1801"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77" indent="0">
              <a:buNone/>
              <a:defRPr sz="1401"/>
            </a:lvl2pPr>
            <a:lvl3pPr marL="914354" indent="0">
              <a:buNone/>
              <a:defRPr sz="1200"/>
            </a:lvl3pPr>
            <a:lvl4pPr marL="1371531" indent="0">
              <a:buNone/>
              <a:defRPr sz="1001"/>
            </a:lvl4pPr>
            <a:lvl5pPr marL="1828709" indent="0">
              <a:buNone/>
              <a:defRPr sz="1001"/>
            </a:lvl5pPr>
            <a:lvl6pPr marL="2285886" indent="0">
              <a:buNone/>
              <a:defRPr sz="1001"/>
            </a:lvl6pPr>
            <a:lvl7pPr marL="2743063" indent="0">
              <a:buNone/>
              <a:defRPr sz="1001"/>
            </a:lvl7pPr>
            <a:lvl8pPr marL="3200240" indent="0">
              <a:buNone/>
              <a:defRPr sz="1001"/>
            </a:lvl8pPr>
            <a:lvl9pPr marL="3657417"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36"/>
            <a:ext cx="4629150" cy="4873625"/>
          </a:xfrm>
        </p:spPr>
        <p:txBody>
          <a:bodyPr/>
          <a:lstStyle>
            <a:lvl1pPr marL="0" indent="0">
              <a:buNone/>
              <a:defRPr sz="3200"/>
            </a:lvl1pPr>
            <a:lvl2pPr marL="457177" indent="0">
              <a:buNone/>
              <a:defRPr sz="2800"/>
            </a:lvl2pPr>
            <a:lvl3pPr marL="914354" indent="0">
              <a:buNone/>
              <a:defRPr sz="2400"/>
            </a:lvl3pPr>
            <a:lvl4pPr marL="1371531"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77" indent="0">
              <a:buNone/>
              <a:defRPr sz="1401"/>
            </a:lvl2pPr>
            <a:lvl3pPr marL="914354" indent="0">
              <a:buNone/>
              <a:defRPr sz="1200"/>
            </a:lvl3pPr>
            <a:lvl4pPr marL="1371531" indent="0">
              <a:buNone/>
              <a:defRPr sz="1001"/>
            </a:lvl4pPr>
            <a:lvl5pPr marL="1828709" indent="0">
              <a:buNone/>
              <a:defRPr sz="1001"/>
            </a:lvl5pPr>
            <a:lvl6pPr marL="2285886" indent="0">
              <a:buNone/>
              <a:defRPr sz="1001"/>
            </a:lvl6pPr>
            <a:lvl7pPr marL="2743063" indent="0">
              <a:buNone/>
              <a:defRPr sz="1001"/>
            </a:lvl7pPr>
            <a:lvl8pPr marL="3200240" indent="0">
              <a:buNone/>
              <a:defRPr sz="1001"/>
            </a:lvl8pPr>
            <a:lvl9pPr marL="3657417"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6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1/15/2024</a:t>
            </a:fld>
            <a:endParaRPr lang="en-US"/>
          </a:p>
        </p:txBody>
      </p:sp>
      <p:sp>
        <p:nvSpPr>
          <p:cNvPr id="5" name="Footer Placeholder 4"/>
          <p:cNvSpPr>
            <a:spLocks noGrp="1"/>
          </p:cNvSpPr>
          <p:nvPr>
            <p:ph type="ftr" sz="quarter" idx="3"/>
          </p:nvPr>
        </p:nvSpPr>
        <p:spPr>
          <a:xfrm>
            <a:off x="3028950" y="635636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6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3"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1"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7ED9C8-F09A-4D9E-BEC0-4725162E21FF}" type="datetimeFigureOut">
              <a:rPr lang="en-US" smtClean="0"/>
              <a:t>1/15/2024</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285125096"/>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093e7bc5-fca3-4855-8d78-4e4da64ad4b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093e7bc5-fca3-4855-8d78-4e4da64ad4b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093e7bc5-fca3-4855-8d78-4e4da64ad4b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pp.powerbi.com/groups/me/reports/093e7bc5-fca3-4855-8d78-4e4da64ad4be/?pbi_source=PowerPoint"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093e7bc5-fca3-4855-8d78-4e4da64ad4b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50.png"/><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jpe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50.png"/><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hyperlink" Target="https://codebasics.io/challenge/codebasics-resume-project-challenge" TargetMode="External"/><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37.sv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hyperlink" Target="https://www.novypro.com/project/atliq-mart-supply-chain-analysis-6" TargetMode="External"/><Relationship Id="rId4" Type="http://schemas.openxmlformats.org/officeDocument/2006/relationships/image" Target="../media/image34.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93e7bc5-fca3-4855-8d78-4e4da64ad4b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6AD9F-10C2-3332-66BB-3A7EF1861412}"/>
              </a:ext>
            </a:extLst>
          </p:cNvPr>
          <p:cNvSpPr txBox="1"/>
          <p:nvPr/>
        </p:nvSpPr>
        <p:spPr>
          <a:xfrm>
            <a:off x="685346" y="609600"/>
            <a:ext cx="4483554" cy="1329596"/>
          </a:xfrm>
          <a:prstGeom prst="rect">
            <a:avLst/>
          </a:prstGeom>
        </p:spPr>
        <p:txBody>
          <a:bodyPr vert="horz" lIns="91440" tIns="45720" rIns="91440" bIns="45720" rtlCol="0" anchor="ctr">
            <a:normAutofit/>
          </a:bodyPr>
          <a:lstStyle/>
          <a:p>
            <a:pPr algn="ctr" defTabSz="457200">
              <a:lnSpc>
                <a:spcPct val="90000"/>
              </a:lnSpc>
              <a:spcBef>
                <a:spcPct val="0"/>
              </a:spcBef>
              <a:spcAft>
                <a:spcPts val="600"/>
              </a:spcAft>
            </a:pPr>
            <a:r>
              <a:rPr lang="en-US" sz="3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AtliQ Mart </a:t>
            </a:r>
          </a:p>
          <a:p>
            <a:pPr algn="ctr" defTabSz="457200">
              <a:lnSpc>
                <a:spcPct val="90000"/>
              </a:lnSpc>
              <a:spcBef>
                <a:spcPct val="0"/>
              </a:spcBef>
              <a:spcAft>
                <a:spcPts val="600"/>
              </a:spcAft>
            </a:pPr>
            <a:r>
              <a:rPr lang="en-US" sz="3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Supply Chain Analysis</a:t>
            </a:r>
          </a:p>
        </p:txBody>
      </p:sp>
      <p:sp>
        <p:nvSpPr>
          <p:cNvPr id="4" name="TextBox 3">
            <a:extLst>
              <a:ext uri="{FF2B5EF4-FFF2-40B4-BE49-F238E27FC236}">
                <a16:creationId xmlns:a16="http://schemas.microsoft.com/office/drawing/2014/main" id="{57585487-3281-76F6-7150-B769516647AC}"/>
              </a:ext>
            </a:extLst>
          </p:cNvPr>
          <p:cNvSpPr txBox="1"/>
          <p:nvPr/>
        </p:nvSpPr>
        <p:spPr>
          <a:xfrm>
            <a:off x="685346" y="2127623"/>
            <a:ext cx="4483554" cy="3567225"/>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1"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Provide Insights to Solve a Supply Chain Issue in the FMCG domain</a:t>
            </a:r>
          </a:p>
          <a:p>
            <a:pPr defTabSz="457200">
              <a:spcBef>
                <a:spcPct val="20000"/>
              </a:spcBef>
              <a:spcAft>
                <a:spcPts val="600"/>
              </a:spcAft>
              <a:buClr>
                <a:schemeClr val="tx2"/>
              </a:buClr>
              <a:buSzPct val="70000"/>
              <a:buFont typeface="Wingdings 2" charset="2"/>
            </a:pPr>
            <a:endParaRPr lang="en-US"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Presented by</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Sidhant Bisht</a:t>
            </a:r>
          </a:p>
        </p:txBody>
      </p:sp>
      <p:pic>
        <p:nvPicPr>
          <p:cNvPr id="21" name="Picture 20">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5424678" y="1"/>
            <a:ext cx="3719322" cy="6858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05854FA2-8DED-B4B0-0A7A-021DAD2C7DA1}"/>
              </a:ext>
            </a:extLst>
          </p:cNvPr>
          <p:cNvPicPr>
            <a:picLocks noChangeAspect="1"/>
          </p:cNvPicPr>
          <p:nvPr/>
        </p:nvPicPr>
        <p:blipFill>
          <a:blip r:embed="rId4"/>
          <a:stretch>
            <a:fillRect/>
          </a:stretch>
        </p:blipFill>
        <p:spPr>
          <a:xfrm>
            <a:off x="5562271" y="1475463"/>
            <a:ext cx="3320472" cy="3320472"/>
          </a:xfrm>
          <a:prstGeom prst="rect">
            <a:avLst/>
          </a:prstGeom>
        </p:spPr>
      </p:pic>
    </p:spTree>
    <p:extLst>
      <p:ext uri="{BB962C8B-B14F-4D97-AF65-F5344CB8AC3E}">
        <p14:creationId xmlns:p14="http://schemas.microsoft.com/office/powerpoint/2010/main" val="149485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OT % ,textbox ,card ,card ,shape ,card ,card ,textbox ,IF % ,shape ,card ,OTIF % ,card ,textbox ,shape ,barChart ,barChart ,barChart ,Month ,CITY ,CATEGORY ,PRODUCT ,CUSTOMER ,WEEK NO. ,Total Orders ,Total Orders delivered On Time ,Total Orders delivered In Full ,Total Orders delivered On Time &amp; In Full ,LIFR % ,VOFR % ,Total Order lines Shipped in Full Quantity ,Total Order Lines ,pageNavigator. Please refer to the notes on this slide for details">
            <a:hlinkClick r:id="rId3"/>
          </p:cNvPr>
          <p:cNvPicPr>
            <a:picLocks noChangeAspect="1"/>
          </p:cNvPicPr>
          <p:nvPr/>
        </p:nvPicPr>
        <p:blipFill>
          <a:blip r:embed="rId4"/>
          <a:stretch>
            <a:fillRect/>
          </a:stretch>
        </p:blipFill>
        <p:spPr>
          <a:xfrm>
            <a:off x="57160" y="9"/>
            <a:ext cx="9010651" cy="6858000"/>
          </a:xfrm>
          <a:prstGeom prst="rect">
            <a:avLst/>
          </a:prstGeom>
          <a:noFill/>
        </p:spPr>
      </p:pic>
      <p:sp>
        <p:nvSpPr>
          <p:cNvPr id="4" name="Title" hidden="1"/>
          <p:cNvSpPr>
            <a:spLocks noGrp="1"/>
          </p:cNvSpPr>
          <p:nvPr>
            <p:ph type="title"/>
          </p:nvPr>
        </p:nvSpPr>
        <p:spPr/>
        <p:txBody>
          <a:bodyPr/>
          <a:lstStyle/>
          <a:p>
            <a:r>
              <a:t>Order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ITY ,Month ,CATEGORY ,PRODUCT ,CUSTOMER ,WEEK NO. ,image ,textbox ,tableEx ,Total Orders ,textbox ,barChart ,Total Orders Delayed ,Orders Delayed % ,textbox ,clusteredColumnChart ,pageNavigator. Please refer to the notes on this slide for details">
            <a:hlinkClick r:id="rId3"/>
          </p:cNvPr>
          <p:cNvPicPr>
            <a:picLocks noChangeAspect="1"/>
          </p:cNvPicPr>
          <p:nvPr/>
        </p:nvPicPr>
        <p:blipFill>
          <a:blip r:embed="rId4"/>
          <a:stretch>
            <a:fillRect/>
          </a:stretch>
        </p:blipFill>
        <p:spPr>
          <a:xfrm>
            <a:off x="57160" y="9"/>
            <a:ext cx="9010651" cy="6858000"/>
          </a:xfrm>
          <a:prstGeom prst="rect">
            <a:avLst/>
          </a:prstGeom>
          <a:noFill/>
        </p:spPr>
      </p:pic>
      <p:sp>
        <p:nvSpPr>
          <p:cNvPr id="4" name="Title" hidden="1"/>
          <p:cNvSpPr>
            <a:spLocks noGrp="1"/>
          </p:cNvSpPr>
          <p:nvPr>
            <p:ph type="title"/>
          </p:nvPr>
        </p:nvSpPr>
        <p:spPr/>
        <p:txBody>
          <a:bodyPr/>
          <a:lstStyle/>
          <a:p>
            <a:r>
              <a:t>Customer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257AA3-0D2B-11EE-C6E2-84F4ADCCA5E7}"/>
              </a:ext>
            </a:extLst>
          </p:cNvPr>
          <p:cNvPicPr>
            <a:picLocks noChangeAspect="1"/>
          </p:cNvPicPr>
          <p:nvPr/>
        </p:nvPicPr>
        <p:blipFill>
          <a:blip r:embed="rId2"/>
          <a:stretch>
            <a:fillRect/>
          </a:stretch>
        </p:blipFill>
        <p:spPr>
          <a:xfrm>
            <a:off x="64017" y="9"/>
            <a:ext cx="9015984" cy="6858000"/>
          </a:xfrm>
          <a:prstGeom prst="rect">
            <a:avLst/>
          </a:prstGeom>
        </p:spPr>
      </p:pic>
    </p:spTree>
    <p:extLst>
      <p:ext uri="{BB962C8B-B14F-4D97-AF65-F5344CB8AC3E}">
        <p14:creationId xmlns:p14="http://schemas.microsoft.com/office/powerpoint/2010/main" val="403248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AE584-24CF-C249-FE45-050CC5CA84AF}"/>
              </a:ext>
            </a:extLst>
          </p:cNvPr>
          <p:cNvPicPr>
            <a:picLocks noChangeAspect="1"/>
          </p:cNvPicPr>
          <p:nvPr/>
        </p:nvPicPr>
        <p:blipFill>
          <a:blip r:embed="rId2"/>
          <a:stretch>
            <a:fillRect/>
          </a:stretch>
        </p:blipFill>
        <p:spPr>
          <a:xfrm>
            <a:off x="64017" y="9"/>
            <a:ext cx="9015984" cy="6858000"/>
          </a:xfrm>
          <a:prstGeom prst="rect">
            <a:avLst/>
          </a:prstGeom>
        </p:spPr>
      </p:pic>
    </p:spTree>
    <p:extLst>
      <p:ext uri="{BB962C8B-B14F-4D97-AF65-F5344CB8AC3E}">
        <p14:creationId xmlns:p14="http://schemas.microsoft.com/office/powerpoint/2010/main" val="33407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ITY ,Month ,CATEGORY ,PRODUCT ,CUSTOMER ,WEEK NO. ,image ,textbox ,lineChart ,lineChart ,lineChart ,OTIF % Trend ,lineChart ,OT BLACK ,IF BLACK ,OTIF BLACK ,LIFR BLACK ,VOFR BALCK ,actionButton ,actionButton ,OTIF WHITE ,actionButton ,actionButton ,ribbonChart ,ribbonChart ,OTIF % City Trend ,ribbonChart ,ribbonChart ,pageNavigator. Please refer to the notes on this slide for details">
            <a:hlinkClick r:id="rId3"/>
          </p:cNvPr>
          <p:cNvPicPr>
            <a:picLocks noChangeAspect="1"/>
          </p:cNvPicPr>
          <p:nvPr/>
        </p:nvPicPr>
        <p:blipFill>
          <a:blip r:embed="rId4"/>
          <a:stretch>
            <a:fillRect/>
          </a:stretch>
        </p:blipFill>
        <p:spPr>
          <a:xfrm>
            <a:off x="57160" y="9"/>
            <a:ext cx="9010651" cy="6858000"/>
          </a:xfrm>
          <a:prstGeom prst="rect">
            <a:avLst/>
          </a:prstGeom>
          <a:noFill/>
        </p:spPr>
      </p:pic>
      <p:sp>
        <p:nvSpPr>
          <p:cNvPr id="4" name="Title" hidden="1"/>
          <p:cNvSpPr>
            <a:spLocks noGrp="1"/>
          </p:cNvSpPr>
          <p:nvPr>
            <p:ph type="title"/>
          </p:nvPr>
        </p:nvSpPr>
        <p:spPr/>
        <p:txBody>
          <a:bodyPr/>
          <a:lstStyle/>
          <a:p>
            <a:r>
              <a:t>KPI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8907EA-A179-4C7A-5368-6C42345E3EFE}"/>
              </a:ext>
            </a:extLst>
          </p:cNvPr>
          <p:cNvPicPr>
            <a:picLocks noChangeAspect="1"/>
          </p:cNvPicPr>
          <p:nvPr/>
        </p:nvPicPr>
        <p:blipFill>
          <a:blip r:embed="rId2"/>
          <a:stretch>
            <a:fillRect/>
          </a:stretch>
        </p:blipFill>
        <p:spPr>
          <a:xfrm>
            <a:off x="64017" y="9"/>
            <a:ext cx="9015984" cy="6858000"/>
          </a:xfrm>
          <a:prstGeom prst="rect">
            <a:avLst/>
          </a:prstGeom>
        </p:spPr>
      </p:pic>
    </p:spTree>
    <p:extLst>
      <p:ext uri="{BB962C8B-B14F-4D97-AF65-F5344CB8AC3E}">
        <p14:creationId xmlns:p14="http://schemas.microsoft.com/office/powerpoint/2010/main" val="3151088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ITY ,Month ,CATEGORY ,PRODUCT ,CUSTOMER ,WEEK NO. ,image ,textbox ,VOFR % Trend ,lineChart ,lineChart ,lineChart ,lineChart ,OT BLACK ,IF BLACK ,OTIF BLACK ,LIFR BLACK ,VOFR BALCK ,actionButton ,actionButton ,actionButton ,actionButton ,VOFR WHITE ,ribbonChart ,ribbonChart ,ribbonChart ,ribbonChart ,VOFR % City Trend ,pageNavigator. Please refer to the notes on this slide for details">
            <a:hlinkClick r:id="rId2"/>
          </p:cNvPr>
          <p:cNvPicPr>
            <a:picLocks noChangeAspect="1"/>
          </p:cNvPicPr>
          <p:nvPr/>
        </p:nvPicPr>
        <p:blipFill>
          <a:blip r:embed="rId3"/>
          <a:stretch>
            <a:fillRect/>
          </a:stretch>
        </p:blipFill>
        <p:spPr>
          <a:xfrm>
            <a:off x="57160" y="9"/>
            <a:ext cx="9010651" cy="6858000"/>
          </a:xfrm>
          <a:prstGeom prst="rect">
            <a:avLst/>
          </a:prstGeom>
          <a:noFill/>
        </p:spPr>
      </p:pic>
    </p:spTree>
    <p:extLst>
      <p:ext uri="{BB962C8B-B14F-4D97-AF65-F5344CB8AC3E}">
        <p14:creationId xmlns:p14="http://schemas.microsoft.com/office/powerpoint/2010/main" val="106050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ITY ,Month ,CATEGORY ,PRODUCT ,CUSTOMER ,WEEK NO. ,image ,textbox ,tableEx ,LIFR % Trend ,VOFR % Trend ,pageNavigator. Please refer to the notes on this slide for details">
            <a:hlinkClick r:id="rId3"/>
          </p:cNvPr>
          <p:cNvPicPr>
            <a:picLocks noChangeAspect="1"/>
          </p:cNvPicPr>
          <p:nvPr/>
        </p:nvPicPr>
        <p:blipFill>
          <a:blip r:embed="rId4"/>
          <a:stretch>
            <a:fillRect/>
          </a:stretch>
        </p:blipFill>
        <p:spPr>
          <a:xfrm>
            <a:off x="57160" y="9"/>
            <a:ext cx="9010651" cy="6858000"/>
          </a:xfrm>
          <a:prstGeom prst="rect">
            <a:avLst/>
          </a:prstGeom>
          <a:noFill/>
        </p:spPr>
      </p:pic>
      <p:sp>
        <p:nvSpPr>
          <p:cNvPr id="4" name="Title" hidden="1"/>
          <p:cNvSpPr>
            <a:spLocks noGrp="1"/>
          </p:cNvSpPr>
          <p:nvPr>
            <p:ph type="title"/>
          </p:nvPr>
        </p:nvSpPr>
        <p:spPr/>
        <p:txBody>
          <a:bodyPr/>
          <a:lstStyle/>
          <a:p>
            <a:r>
              <a:t>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FB57-7D61-81F4-054A-57E35D1076C7}"/>
              </a:ext>
            </a:extLst>
          </p:cNvPr>
          <p:cNvSpPr>
            <a:spLocks noGrp="1" noRot="1" noMove="1" noResize="1" noEditPoints="1" noAdjustHandles="1" noChangeArrowheads="1" noChangeShapeType="1"/>
          </p:cNvSpPr>
          <p:nvPr>
            <p:ph type="title"/>
          </p:nvPr>
        </p:nvSpPr>
        <p:spPr>
          <a:xfrm>
            <a:off x="685346" y="609600"/>
            <a:ext cx="7765321" cy="970450"/>
          </a:xfrm>
        </p:spPr>
        <p:txBody>
          <a:bodyPr>
            <a:normAutofit/>
          </a:bodyPr>
          <a:lstStyle/>
          <a:p>
            <a:r>
              <a:rPr lang="en-IN" dirty="0"/>
              <a:t>Insights</a:t>
            </a:r>
          </a:p>
        </p:txBody>
      </p:sp>
      <p:sp>
        <p:nvSpPr>
          <p:cNvPr id="3" name="Content Placeholder 2">
            <a:extLst>
              <a:ext uri="{FF2B5EF4-FFF2-40B4-BE49-F238E27FC236}">
                <a16:creationId xmlns:a16="http://schemas.microsoft.com/office/drawing/2014/main" id="{C5B9EAF1-3547-B056-7202-4AE7B73AC0B0}"/>
              </a:ext>
            </a:extLst>
          </p:cNvPr>
          <p:cNvSpPr>
            <a:spLocks noGrp="1"/>
          </p:cNvSpPr>
          <p:nvPr>
            <p:ph idx="1"/>
          </p:nvPr>
        </p:nvSpPr>
        <p:spPr>
          <a:xfrm>
            <a:off x="685346" y="1598711"/>
            <a:ext cx="4854576" cy="5082007"/>
          </a:xfrm>
        </p:spPr>
        <p:txBody>
          <a:bodyPr anchor="ctr">
            <a:normAutofit/>
          </a:bodyPr>
          <a:lstStyle/>
          <a:p>
            <a:pPr fontAlgn="base">
              <a:lnSpc>
                <a:spcPct val="90000"/>
              </a:lnSpc>
            </a:pPr>
            <a:r>
              <a:rPr lang="en-US" sz="1400" b="1" i="0" dirty="0" err="1">
                <a:effectLst/>
              </a:rPr>
              <a:t>AtliQ</a:t>
            </a:r>
            <a:r>
              <a:rPr lang="en-US" sz="1400" b="1" i="0" dirty="0">
                <a:effectLst/>
              </a:rPr>
              <a:t> Marts</a:t>
            </a:r>
            <a:r>
              <a:rPr lang="en-US" sz="1400" b="0" i="0" dirty="0">
                <a:effectLst/>
              </a:rPr>
              <a:t> product demand is almost equally distributed in all three cities, i.e., </a:t>
            </a:r>
            <a:r>
              <a:rPr lang="en-US" sz="1400" b="1" i="0" dirty="0">
                <a:effectLst/>
              </a:rPr>
              <a:t>Vadodara, Surat and Ahmedabad</a:t>
            </a:r>
            <a:r>
              <a:rPr lang="en-US" sz="1400" b="0" i="0" dirty="0">
                <a:effectLst/>
              </a:rPr>
              <a:t>.</a:t>
            </a:r>
          </a:p>
          <a:p>
            <a:pPr fontAlgn="base">
              <a:lnSpc>
                <a:spcPct val="90000"/>
              </a:lnSpc>
            </a:pPr>
            <a:r>
              <a:rPr lang="en-US" sz="1400" b="0" i="0" dirty="0">
                <a:effectLst/>
              </a:rPr>
              <a:t>There are </a:t>
            </a:r>
            <a:r>
              <a:rPr lang="en-US" sz="1400" b="1" i="0" dirty="0">
                <a:effectLst/>
              </a:rPr>
              <a:t>6 Customers </a:t>
            </a:r>
            <a:r>
              <a:rPr lang="en-US" sz="1400" b="0" i="0" dirty="0">
                <a:effectLst/>
              </a:rPr>
              <a:t>name- </a:t>
            </a:r>
            <a:r>
              <a:rPr lang="en-US" sz="1400" b="1" i="0" dirty="0">
                <a:effectLst/>
              </a:rPr>
              <a:t>Acclaimed Stores, Lotus Mart, Vijay Stores, Rel Fresh, Cool Blue &amp; Propel Mart</a:t>
            </a:r>
            <a:r>
              <a:rPr lang="en-US" sz="1400" b="0" i="0" dirty="0">
                <a:effectLst/>
              </a:rPr>
              <a:t> out of 15 customers, are constituting </a:t>
            </a:r>
            <a:r>
              <a:rPr lang="en-US" sz="1400" b="1" i="0" dirty="0">
                <a:effectLst/>
              </a:rPr>
              <a:t>53% of Total orders</a:t>
            </a:r>
            <a:r>
              <a:rPr lang="en-US" sz="1400" b="0" i="0" dirty="0">
                <a:effectLst/>
              </a:rPr>
              <a:t> &amp; seems to be key customers.</a:t>
            </a:r>
          </a:p>
          <a:p>
            <a:pPr fontAlgn="base">
              <a:lnSpc>
                <a:spcPct val="90000"/>
              </a:lnSpc>
            </a:pPr>
            <a:r>
              <a:rPr lang="en-US" sz="1400" b="1" i="0" dirty="0">
                <a:effectLst/>
              </a:rPr>
              <a:t>Diary products </a:t>
            </a:r>
            <a:r>
              <a:rPr lang="en-US" sz="1400" b="0" i="0" dirty="0">
                <a:effectLst/>
              </a:rPr>
              <a:t>orders are 2 times more than the </a:t>
            </a:r>
            <a:r>
              <a:rPr lang="en-US" sz="1400" b="1" i="0" dirty="0">
                <a:effectLst/>
              </a:rPr>
              <a:t>Food and Beverages orders</a:t>
            </a:r>
            <a:r>
              <a:rPr lang="en-US" sz="1400" b="0" i="0" dirty="0">
                <a:effectLst/>
              </a:rPr>
              <a:t> Category.</a:t>
            </a:r>
          </a:p>
          <a:p>
            <a:pPr fontAlgn="base">
              <a:lnSpc>
                <a:spcPct val="90000"/>
              </a:lnSpc>
            </a:pPr>
            <a:r>
              <a:rPr lang="en-US" sz="1400" b="0" i="0" dirty="0">
                <a:effectLst/>
              </a:rPr>
              <a:t>All the Key Metrics </a:t>
            </a:r>
            <a:r>
              <a:rPr lang="en-US" sz="1400" b="1" i="0" dirty="0">
                <a:effectLst/>
              </a:rPr>
              <a:t>(OT%, IF%, OTIF%)</a:t>
            </a:r>
            <a:r>
              <a:rPr lang="en-US" sz="1400" b="0" i="0" dirty="0">
                <a:effectLst/>
              </a:rPr>
              <a:t> are far behind the target.</a:t>
            </a:r>
          </a:p>
          <a:p>
            <a:pPr fontAlgn="base">
              <a:lnSpc>
                <a:spcPct val="90000"/>
              </a:lnSpc>
            </a:pPr>
            <a:r>
              <a:rPr lang="en-US" sz="1400" b="1" i="0" dirty="0">
                <a:effectLst/>
              </a:rPr>
              <a:t>OT%</a:t>
            </a:r>
            <a:r>
              <a:rPr lang="en-US" sz="1400" b="0" i="0" dirty="0">
                <a:effectLst/>
              </a:rPr>
              <a:t> is lagging by almost </a:t>
            </a:r>
            <a:r>
              <a:rPr lang="en-US" sz="1400" b="1" i="0" dirty="0">
                <a:effectLst/>
              </a:rPr>
              <a:t>31%</a:t>
            </a:r>
            <a:r>
              <a:rPr lang="en-US" sz="1400" b="0" i="0" dirty="0">
                <a:effectLst/>
              </a:rPr>
              <a:t> each month, with being </a:t>
            </a:r>
            <a:r>
              <a:rPr lang="en-US" sz="1400" b="1" i="0" dirty="0">
                <a:effectLst/>
              </a:rPr>
              <a:t>highest</a:t>
            </a:r>
            <a:r>
              <a:rPr lang="en-US" sz="1400" b="0" i="0" dirty="0">
                <a:effectLst/>
              </a:rPr>
              <a:t> in </a:t>
            </a:r>
            <a:r>
              <a:rPr lang="en-US" sz="1400" b="1" i="0" dirty="0">
                <a:effectLst/>
              </a:rPr>
              <a:t>March at 59.57%</a:t>
            </a:r>
            <a:r>
              <a:rPr lang="en-US" sz="1400" b="0" i="0" dirty="0">
                <a:effectLst/>
              </a:rPr>
              <a:t>.</a:t>
            </a:r>
          </a:p>
          <a:p>
            <a:pPr fontAlgn="base">
              <a:lnSpc>
                <a:spcPct val="90000"/>
              </a:lnSpc>
            </a:pPr>
            <a:r>
              <a:rPr lang="en-US" sz="1400" b="1" i="0" dirty="0">
                <a:effectLst/>
              </a:rPr>
              <a:t>IF%</a:t>
            </a:r>
            <a:r>
              <a:rPr lang="en-US" sz="1400" b="0" i="0" dirty="0">
                <a:effectLst/>
              </a:rPr>
              <a:t> is lagging by almost </a:t>
            </a:r>
            <a:r>
              <a:rPr lang="en-US" sz="1400" b="1" i="0" dirty="0">
                <a:effectLst/>
              </a:rPr>
              <a:t>30%</a:t>
            </a:r>
            <a:r>
              <a:rPr lang="en-US" sz="1400" b="0" i="0" dirty="0">
                <a:effectLst/>
              </a:rPr>
              <a:t> each month, with being </a:t>
            </a:r>
            <a:r>
              <a:rPr lang="en-US" sz="1400" b="1" i="0" dirty="0">
                <a:effectLst/>
              </a:rPr>
              <a:t>highest</a:t>
            </a:r>
            <a:r>
              <a:rPr lang="en-US" sz="1400" b="0" i="0" dirty="0">
                <a:effectLst/>
              </a:rPr>
              <a:t> in </a:t>
            </a:r>
            <a:r>
              <a:rPr lang="en-US" sz="1400" b="1" i="0" dirty="0">
                <a:effectLst/>
              </a:rPr>
              <a:t>July at 53.66%</a:t>
            </a:r>
            <a:r>
              <a:rPr lang="en-US" sz="1400" b="0" i="0" dirty="0">
                <a:effectLst/>
              </a:rPr>
              <a:t>.</a:t>
            </a:r>
          </a:p>
          <a:p>
            <a:pPr fontAlgn="base">
              <a:lnSpc>
                <a:spcPct val="90000"/>
              </a:lnSpc>
            </a:pPr>
            <a:r>
              <a:rPr lang="en-US" sz="1400" b="1" i="0" dirty="0">
                <a:effectLst/>
              </a:rPr>
              <a:t>OTIF%</a:t>
            </a:r>
            <a:r>
              <a:rPr lang="en-US" sz="1400" b="0" i="0" dirty="0">
                <a:effectLst/>
              </a:rPr>
              <a:t> lags by </a:t>
            </a:r>
            <a:r>
              <a:rPr lang="en-US" sz="1400" b="1" i="0" dirty="0">
                <a:effectLst/>
              </a:rPr>
              <a:t>53%</a:t>
            </a:r>
            <a:r>
              <a:rPr lang="en-US" sz="1400" b="0" i="0" dirty="0">
                <a:effectLst/>
              </a:rPr>
              <a:t> each month, with the </a:t>
            </a:r>
            <a:r>
              <a:rPr lang="en-US" sz="1400" b="1" i="0" dirty="0">
                <a:effectLst/>
              </a:rPr>
              <a:t>highest</a:t>
            </a:r>
            <a:r>
              <a:rPr lang="en-US" sz="1400" b="0" i="0" dirty="0">
                <a:effectLst/>
              </a:rPr>
              <a:t> being in </a:t>
            </a:r>
            <a:r>
              <a:rPr lang="en-US" sz="1400" b="1" i="0" dirty="0">
                <a:effectLst/>
              </a:rPr>
              <a:t>August at 29.39%</a:t>
            </a:r>
            <a:r>
              <a:rPr lang="en-US" sz="1400" b="0" i="0" dirty="0">
                <a:effectLst/>
              </a:rPr>
              <a:t>.</a:t>
            </a:r>
          </a:p>
          <a:p>
            <a:pPr fontAlgn="base">
              <a:lnSpc>
                <a:spcPct val="90000"/>
              </a:lnSpc>
            </a:pPr>
            <a:r>
              <a:rPr lang="en-US" sz="1400" b="0" i="0" dirty="0">
                <a:effectLst/>
              </a:rPr>
              <a:t>There is no noticeable improvements in any of the key metrics in the last few months.</a:t>
            </a:r>
          </a:p>
          <a:p>
            <a:pPr>
              <a:lnSpc>
                <a:spcPct val="90000"/>
              </a:lnSpc>
            </a:pPr>
            <a:endParaRPr lang="en-IN" sz="1400" dirty="0"/>
          </a:p>
        </p:txBody>
      </p:sp>
      <p:pic>
        <p:nvPicPr>
          <p:cNvPr id="7" name="Graphic 6" descr="Business Growth">
            <a:extLst>
              <a:ext uri="{FF2B5EF4-FFF2-40B4-BE49-F238E27FC236}">
                <a16:creationId xmlns:a16="http://schemas.microsoft.com/office/drawing/2014/main" id="{1B21AE60-1FB2-0ED2-3CD2-8EFABE318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4351" y="2591707"/>
            <a:ext cx="2340236" cy="2340236"/>
          </a:xfrm>
          <a:prstGeom prst="rect">
            <a:avLst/>
          </a:prstGeom>
        </p:spPr>
      </p:pic>
      <p:pic>
        <p:nvPicPr>
          <p:cNvPr id="5" name="Picture 4" descr="A light bulb with lines and lines on it&#10;&#10;Description automatically generated">
            <a:extLst>
              <a:ext uri="{FF2B5EF4-FFF2-40B4-BE49-F238E27FC236}">
                <a16:creationId xmlns:a16="http://schemas.microsoft.com/office/drawing/2014/main" id="{0AC7CEBC-8847-1E0C-222C-5A953EFF2122}"/>
              </a:ext>
            </a:extLst>
          </p:cNvPr>
          <p:cNvPicPr>
            <a:picLocks noGrp="1" noRot="1" noChangeAspect="1" noMove="1" noResize="1" noEditPoints="1" noAdjustHandles="1" noChangeArrowheads="1" noChangeShapeType="1" noCrop="1"/>
          </p:cNvPicPr>
          <p:nvPr/>
        </p:nvPicPr>
        <p:blipFill>
          <a:blip r:embed="rId5">
            <a:alphaModFix/>
            <a:duotone>
              <a:prstClr val="black"/>
              <a:srgbClr val="FF6600">
                <a:tint val="45000"/>
                <a:satMod val="400000"/>
              </a:srgbClr>
            </a:duotone>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5654351" y="609666"/>
            <a:ext cx="970384" cy="970384"/>
          </a:xfrm>
          <a:prstGeom prst="rect">
            <a:avLst/>
          </a:prstGeom>
          <a:noFill/>
          <a:ln>
            <a:noFill/>
          </a:ln>
        </p:spPr>
      </p:pic>
    </p:spTree>
    <p:extLst>
      <p:ext uri="{BB962C8B-B14F-4D97-AF65-F5344CB8AC3E}">
        <p14:creationId xmlns:p14="http://schemas.microsoft.com/office/powerpoint/2010/main" val="200842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99E0-1092-628B-1F2B-80871B8E5BB5}"/>
              </a:ext>
            </a:extLst>
          </p:cNvPr>
          <p:cNvSpPr>
            <a:spLocks noGrp="1" noRot="1" noMove="1" noResize="1" noEditPoints="1" noAdjustHandles="1" noChangeArrowheads="1" noChangeShapeType="1"/>
          </p:cNvSpPr>
          <p:nvPr>
            <p:ph type="title"/>
          </p:nvPr>
        </p:nvSpPr>
        <p:spPr>
          <a:xfrm>
            <a:off x="685346" y="609600"/>
            <a:ext cx="7765321" cy="970450"/>
          </a:xfrm>
        </p:spPr>
        <p:txBody>
          <a:bodyPr>
            <a:normAutofit/>
          </a:bodyPr>
          <a:lstStyle/>
          <a:p>
            <a:r>
              <a:rPr lang="en-IN" dirty="0"/>
              <a:t>Insights</a:t>
            </a:r>
          </a:p>
        </p:txBody>
      </p:sp>
      <p:sp>
        <p:nvSpPr>
          <p:cNvPr id="3" name="Content Placeholder 2">
            <a:extLst>
              <a:ext uri="{FF2B5EF4-FFF2-40B4-BE49-F238E27FC236}">
                <a16:creationId xmlns:a16="http://schemas.microsoft.com/office/drawing/2014/main" id="{261679F9-A1D3-521F-AD78-28FE1E0ECAD6}"/>
              </a:ext>
            </a:extLst>
          </p:cNvPr>
          <p:cNvSpPr>
            <a:spLocks noGrp="1"/>
          </p:cNvSpPr>
          <p:nvPr>
            <p:ph idx="1"/>
          </p:nvPr>
        </p:nvSpPr>
        <p:spPr>
          <a:xfrm>
            <a:off x="685346" y="1589381"/>
            <a:ext cx="4856400" cy="4287600"/>
          </a:xfrm>
        </p:spPr>
        <p:txBody>
          <a:bodyPr anchor="ctr">
            <a:normAutofit/>
          </a:bodyPr>
          <a:lstStyle/>
          <a:p>
            <a:pPr fontAlgn="base">
              <a:lnSpc>
                <a:spcPct val="90000"/>
              </a:lnSpc>
            </a:pPr>
            <a:r>
              <a:rPr lang="en-US" sz="1400" b="1" i="0" dirty="0">
                <a:effectLst/>
              </a:rPr>
              <a:t>Ahmedabad City</a:t>
            </a:r>
            <a:r>
              <a:rPr lang="en-US" sz="1400" b="0" i="0" dirty="0">
                <a:effectLst/>
              </a:rPr>
              <a:t> has the highest product orders with almost </a:t>
            </a:r>
            <a:r>
              <a:rPr lang="en-US" sz="1400" b="1" i="0" dirty="0">
                <a:effectLst/>
              </a:rPr>
              <a:t>11K orders</a:t>
            </a:r>
            <a:r>
              <a:rPr lang="en-US" sz="1400" b="0" i="0" dirty="0">
                <a:effectLst/>
              </a:rPr>
              <a:t>, follows by </a:t>
            </a:r>
            <a:r>
              <a:rPr lang="en-US" sz="1400" b="1" i="0" dirty="0">
                <a:effectLst/>
              </a:rPr>
              <a:t>Vadodara City</a:t>
            </a:r>
            <a:r>
              <a:rPr lang="en-US" sz="1400" b="0" i="0" dirty="0">
                <a:effectLst/>
              </a:rPr>
              <a:t> with </a:t>
            </a:r>
            <a:r>
              <a:rPr lang="en-US" sz="1400" b="1" i="0" dirty="0">
                <a:effectLst/>
              </a:rPr>
              <a:t>10.97K Orders</a:t>
            </a:r>
            <a:r>
              <a:rPr lang="en-US" sz="1400" b="0" i="0" dirty="0">
                <a:effectLst/>
              </a:rPr>
              <a:t>.</a:t>
            </a:r>
          </a:p>
          <a:p>
            <a:pPr fontAlgn="base">
              <a:lnSpc>
                <a:spcPct val="90000"/>
              </a:lnSpc>
            </a:pPr>
            <a:r>
              <a:rPr lang="en-US" sz="1400" b="0" i="0" dirty="0">
                <a:effectLst/>
              </a:rPr>
              <a:t>Based on orders delivery delayed, </a:t>
            </a:r>
            <a:r>
              <a:rPr lang="en-US" sz="1400" b="1" i="0" dirty="0">
                <a:effectLst/>
              </a:rPr>
              <a:t>Vadodara</a:t>
            </a:r>
            <a:r>
              <a:rPr lang="en-US" sz="1400" b="0" i="0" dirty="0">
                <a:effectLst/>
              </a:rPr>
              <a:t> city has the highest orders delayed with </a:t>
            </a:r>
            <a:r>
              <a:rPr lang="en-US" sz="1400" b="1" i="0" dirty="0">
                <a:effectLst/>
              </a:rPr>
              <a:t>42.02%</a:t>
            </a:r>
            <a:r>
              <a:rPr lang="en-US" sz="1400" b="0" i="0" dirty="0">
                <a:effectLst/>
              </a:rPr>
              <a:t> of their total orders followed by </a:t>
            </a:r>
            <a:r>
              <a:rPr lang="en-US" sz="1400" b="1" i="0" dirty="0">
                <a:effectLst/>
              </a:rPr>
              <a:t>Ahmedabad</a:t>
            </a:r>
            <a:r>
              <a:rPr lang="en-US" sz="1400" b="0" i="0" dirty="0">
                <a:effectLst/>
              </a:rPr>
              <a:t> city with </a:t>
            </a:r>
            <a:r>
              <a:rPr lang="en-US" sz="1400" b="1" i="0" dirty="0">
                <a:effectLst/>
              </a:rPr>
              <a:t>41.84%</a:t>
            </a:r>
            <a:r>
              <a:rPr lang="en-US" sz="1400" b="0" i="0" dirty="0">
                <a:effectLst/>
              </a:rPr>
              <a:t>.</a:t>
            </a:r>
          </a:p>
          <a:p>
            <a:pPr fontAlgn="base">
              <a:lnSpc>
                <a:spcPct val="90000"/>
              </a:lnSpc>
            </a:pPr>
            <a:r>
              <a:rPr lang="en-US" sz="1400" b="0" i="0" dirty="0">
                <a:effectLst/>
              </a:rPr>
              <a:t>Dairy products orders (</a:t>
            </a:r>
            <a:r>
              <a:rPr lang="en-US" sz="1400" b="1" i="0" dirty="0">
                <a:effectLst/>
              </a:rPr>
              <a:t>37.74% of the total dairy products i.e. 9.50K </a:t>
            </a:r>
            <a:r>
              <a:rPr lang="en-US" sz="1400" b="0" i="0" dirty="0">
                <a:effectLst/>
              </a:rPr>
              <a:t>) are most delayed to deliver by </a:t>
            </a:r>
            <a:r>
              <a:rPr lang="en-US" sz="1400" b="1" i="0" dirty="0">
                <a:effectLst/>
              </a:rPr>
              <a:t>29.93% of the total orders</a:t>
            </a:r>
            <a:r>
              <a:rPr lang="en-US" sz="1400" b="0" i="0" dirty="0">
                <a:effectLst/>
              </a:rPr>
              <a:t>.</a:t>
            </a:r>
          </a:p>
          <a:p>
            <a:pPr fontAlgn="base">
              <a:lnSpc>
                <a:spcPct val="90000"/>
              </a:lnSpc>
            </a:pPr>
            <a:r>
              <a:rPr lang="en-US" sz="1400" b="1" i="0" dirty="0">
                <a:effectLst/>
              </a:rPr>
              <a:t>40.97%</a:t>
            </a:r>
            <a:r>
              <a:rPr lang="en-US" sz="1400" b="0" i="0" dirty="0">
                <a:effectLst/>
              </a:rPr>
              <a:t> of the </a:t>
            </a:r>
            <a:r>
              <a:rPr lang="en-US" sz="1400" b="1" i="0" dirty="0">
                <a:effectLst/>
              </a:rPr>
              <a:t>total products</a:t>
            </a:r>
            <a:r>
              <a:rPr lang="en-US" sz="1400" b="0" i="0" dirty="0">
                <a:effectLst/>
              </a:rPr>
              <a:t> i.e. </a:t>
            </a:r>
            <a:r>
              <a:rPr lang="en-US" sz="1400" b="1" i="0" dirty="0">
                <a:effectLst/>
              </a:rPr>
              <a:t>13K</a:t>
            </a:r>
            <a:r>
              <a:rPr lang="en-US" sz="1400" b="0" i="0" dirty="0">
                <a:effectLst/>
              </a:rPr>
              <a:t> have been delivered late by </a:t>
            </a:r>
            <a:r>
              <a:rPr lang="en-US" sz="1400" b="1" i="0" dirty="0">
                <a:effectLst/>
              </a:rPr>
              <a:t>1, 2 or 3 days</a:t>
            </a:r>
            <a:r>
              <a:rPr lang="en-US" sz="1400" b="0" i="0" dirty="0">
                <a:effectLst/>
              </a:rPr>
              <a:t>.</a:t>
            </a:r>
          </a:p>
          <a:p>
            <a:pPr fontAlgn="base">
              <a:lnSpc>
                <a:spcPct val="90000"/>
              </a:lnSpc>
            </a:pPr>
            <a:r>
              <a:rPr lang="en-US" sz="1400" b="0" i="0" dirty="0">
                <a:effectLst/>
              </a:rPr>
              <a:t>Approx.</a:t>
            </a:r>
            <a:r>
              <a:rPr lang="en-US" sz="1400" b="1" i="0" dirty="0">
                <a:effectLst/>
              </a:rPr>
              <a:t> 13K orders</a:t>
            </a:r>
            <a:r>
              <a:rPr lang="en-US" sz="1400" b="0" i="0" dirty="0">
                <a:effectLst/>
              </a:rPr>
              <a:t> had been delayed to deliver on an </a:t>
            </a:r>
            <a:r>
              <a:rPr lang="en-US" sz="1400" b="1" i="0" dirty="0">
                <a:effectLst/>
              </a:rPr>
              <a:t>average of 1.69 days</a:t>
            </a:r>
            <a:r>
              <a:rPr lang="en-US" sz="1400" b="0" i="0" dirty="0">
                <a:effectLst/>
              </a:rPr>
              <a:t> from the agreed delivery date.</a:t>
            </a:r>
          </a:p>
          <a:p>
            <a:pPr fontAlgn="base">
              <a:lnSpc>
                <a:spcPct val="90000"/>
              </a:lnSpc>
            </a:pPr>
            <a:r>
              <a:rPr lang="en-US" sz="1400" b="0" i="0" dirty="0">
                <a:effectLst/>
              </a:rPr>
              <a:t>For </a:t>
            </a:r>
            <a:r>
              <a:rPr lang="en-US" sz="1400" b="1" i="0" dirty="0">
                <a:effectLst/>
              </a:rPr>
              <a:t>Acclaimed Stores , Cool Blue &amp; Lotus Mart</a:t>
            </a:r>
            <a:r>
              <a:rPr lang="en-US" sz="1400" b="0" i="0" dirty="0">
                <a:effectLst/>
              </a:rPr>
              <a:t>, more than </a:t>
            </a:r>
            <a:r>
              <a:rPr lang="en-US" sz="1400" b="1" i="0" dirty="0">
                <a:effectLst/>
              </a:rPr>
              <a:t>70%</a:t>
            </a:r>
            <a:r>
              <a:rPr lang="en-US" sz="1400" b="0" i="0" dirty="0">
                <a:effectLst/>
              </a:rPr>
              <a:t> of their orders are being delivered late on an average of </a:t>
            </a:r>
            <a:r>
              <a:rPr lang="en-US" sz="1400" b="1" i="0" dirty="0">
                <a:effectLst/>
              </a:rPr>
              <a:t>1.82 days</a:t>
            </a:r>
            <a:r>
              <a:rPr lang="en-US" sz="1400" b="0" i="0" dirty="0">
                <a:effectLst/>
              </a:rPr>
              <a:t> from the agreed delivery date.</a:t>
            </a:r>
          </a:p>
          <a:p>
            <a:pPr>
              <a:lnSpc>
                <a:spcPct val="90000"/>
              </a:lnSpc>
            </a:pPr>
            <a:endParaRPr lang="en-IN" sz="1400" dirty="0"/>
          </a:p>
        </p:txBody>
      </p:sp>
      <p:pic>
        <p:nvPicPr>
          <p:cNvPr id="7" name="Graphic 6" descr="Store">
            <a:extLst>
              <a:ext uri="{FF2B5EF4-FFF2-40B4-BE49-F238E27FC236}">
                <a16:creationId xmlns:a16="http://schemas.microsoft.com/office/drawing/2014/main" id="{16F32620-F6C3-47C1-5A7B-67D6889DC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788" y="2401144"/>
            <a:ext cx="2340000" cy="2340000"/>
          </a:xfrm>
          <a:prstGeom prst="rect">
            <a:avLst/>
          </a:prstGeom>
        </p:spPr>
      </p:pic>
      <p:pic>
        <p:nvPicPr>
          <p:cNvPr id="4" name="Picture 3" descr="A light bulb with lines and lines on it&#10;&#10;Description automatically generated">
            <a:extLst>
              <a:ext uri="{FF2B5EF4-FFF2-40B4-BE49-F238E27FC236}">
                <a16:creationId xmlns:a16="http://schemas.microsoft.com/office/drawing/2014/main" id="{EA9DB811-2B38-3CB1-0EAA-43CD34C45E58}"/>
              </a:ext>
            </a:extLst>
          </p:cNvPr>
          <p:cNvPicPr>
            <a:picLocks noGrp="1" noRot="1" noChangeAspect="1" noMove="1" noResize="1" noEditPoints="1" noAdjustHandles="1" noChangeArrowheads="1" noChangeShapeType="1" noCrop="1"/>
          </p:cNvPicPr>
          <p:nvPr/>
        </p:nvPicPr>
        <p:blipFill>
          <a:blip r:embed="rId5">
            <a:alphaModFix/>
            <a:duotone>
              <a:prstClr val="black"/>
              <a:srgbClr val="FF6600">
                <a:tint val="45000"/>
                <a:satMod val="400000"/>
              </a:srgbClr>
            </a:duotone>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5654351" y="609666"/>
            <a:ext cx="970384" cy="970384"/>
          </a:xfrm>
          <a:prstGeom prst="rect">
            <a:avLst/>
          </a:prstGeom>
          <a:noFill/>
          <a:ln>
            <a:noFill/>
          </a:ln>
        </p:spPr>
      </p:pic>
    </p:spTree>
    <p:extLst>
      <p:ext uri="{BB962C8B-B14F-4D97-AF65-F5344CB8AC3E}">
        <p14:creationId xmlns:p14="http://schemas.microsoft.com/office/powerpoint/2010/main" val="47218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B06C-649E-25CB-427A-07B887FCCFFD}"/>
              </a:ext>
            </a:extLst>
          </p:cNvPr>
          <p:cNvSpPr>
            <a:spLocks noGrp="1"/>
          </p:cNvSpPr>
          <p:nvPr>
            <p:ph type="title"/>
          </p:nvPr>
        </p:nvSpPr>
        <p:spPr>
          <a:xfrm>
            <a:off x="685346" y="609600"/>
            <a:ext cx="7765321" cy="970450"/>
          </a:xfrm>
        </p:spPr>
        <p:txBody>
          <a:bodyPr>
            <a:normAutofit/>
          </a:bodyPr>
          <a:lstStyle/>
          <a:p>
            <a:r>
              <a:rPr lang="en-IN" dirty="0"/>
              <a:t>Table of Content</a:t>
            </a:r>
          </a:p>
        </p:txBody>
      </p:sp>
      <p:pic>
        <p:nvPicPr>
          <p:cNvPr id="14" name="Picture 13">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0" y="1731964"/>
            <a:ext cx="9144000" cy="5126036"/>
          </a:xfrm>
          <a:prstGeom prst="rect">
            <a:avLst/>
          </a:prstGeom>
          <a:effectLst>
            <a:innerShdw blurRad="63500" dist="50800" dir="16200000">
              <a:prstClr val="black">
                <a:alpha val="50000"/>
              </a:prstClr>
            </a:innerShdw>
          </a:effectLst>
        </p:spPr>
      </p:pic>
      <p:graphicFrame>
        <p:nvGraphicFramePr>
          <p:cNvPr id="7" name="Content Placeholder 2">
            <a:extLst>
              <a:ext uri="{FF2B5EF4-FFF2-40B4-BE49-F238E27FC236}">
                <a16:creationId xmlns:a16="http://schemas.microsoft.com/office/drawing/2014/main" id="{D7DA461B-473B-4B22-B202-D0241032D227}"/>
              </a:ext>
            </a:extLst>
          </p:cNvPr>
          <p:cNvGraphicFramePr>
            <a:graphicFrameLocks noGrp="1"/>
          </p:cNvGraphicFramePr>
          <p:nvPr>
            <p:ph idx="1"/>
            <p:extLst>
              <p:ext uri="{D42A27DB-BD31-4B8C-83A1-F6EECF244321}">
                <p14:modId xmlns:p14="http://schemas.microsoft.com/office/powerpoint/2010/main" val="4172151598"/>
              </p:ext>
            </p:extLst>
          </p:nvPr>
        </p:nvGraphicFramePr>
        <p:xfrm>
          <a:off x="685800" y="1892830"/>
          <a:ext cx="7765256"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109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311C-F447-AA73-057A-4B2FEC7CD21A}"/>
              </a:ext>
            </a:extLst>
          </p:cNvPr>
          <p:cNvSpPr>
            <a:spLocks noGrp="1" noRot="1" noMove="1" noResize="1" noEditPoints="1" noAdjustHandles="1" noChangeArrowheads="1" noChangeShapeType="1"/>
          </p:cNvSpPr>
          <p:nvPr>
            <p:ph type="title"/>
          </p:nvPr>
        </p:nvSpPr>
        <p:spPr/>
        <p:txBody>
          <a:bodyPr/>
          <a:lstStyle/>
          <a:p>
            <a:r>
              <a:rPr lang="en-IN" dirty="0"/>
              <a:t>Recommendations</a:t>
            </a:r>
          </a:p>
        </p:txBody>
      </p:sp>
      <p:sp>
        <p:nvSpPr>
          <p:cNvPr id="3" name="Content Placeholder 2">
            <a:extLst>
              <a:ext uri="{FF2B5EF4-FFF2-40B4-BE49-F238E27FC236}">
                <a16:creationId xmlns:a16="http://schemas.microsoft.com/office/drawing/2014/main" id="{156B6ECD-A15C-1CA8-1B68-6C68975C8FC7}"/>
              </a:ext>
            </a:extLst>
          </p:cNvPr>
          <p:cNvSpPr>
            <a:spLocks noGrp="1"/>
          </p:cNvSpPr>
          <p:nvPr>
            <p:ph idx="1"/>
          </p:nvPr>
        </p:nvSpPr>
        <p:spPr>
          <a:xfrm>
            <a:off x="685346" y="1732450"/>
            <a:ext cx="7765322" cy="4612366"/>
          </a:xfrm>
        </p:spPr>
        <p:txBody>
          <a:bodyPr>
            <a:normAutofit lnSpcReduction="10000"/>
          </a:bodyPr>
          <a:lstStyle/>
          <a:p>
            <a:r>
              <a:rPr lang="en-US" sz="1400" b="0" i="0" dirty="0">
                <a:effectLst/>
              </a:rPr>
              <a:t>Strengthen relationships with key customers: Acclaimed Stores, Lotus Mart, Vijay Stores, Rel Fresh, Cool Blue, and Propel Mart.</a:t>
            </a:r>
          </a:p>
          <a:p>
            <a:r>
              <a:rPr lang="en-US" sz="1400" b="0" i="0" dirty="0">
                <a:effectLst/>
              </a:rPr>
              <a:t>Allocate additional resources and attention to dairy products category due to consistently higher orders.</a:t>
            </a:r>
          </a:p>
          <a:p>
            <a:r>
              <a:rPr lang="en-US" sz="1400" b="0" i="0" dirty="0">
                <a:effectLst/>
              </a:rPr>
              <a:t>Develop strategies to improve key metrics (OT%, IF%, OTIF%) with a focus on consistency and performance analysis.</a:t>
            </a:r>
          </a:p>
          <a:p>
            <a:r>
              <a:rPr lang="en-US" sz="1400" b="0" i="0" dirty="0">
                <a:effectLst/>
              </a:rPr>
              <a:t>Establish a robust monitoring system for real-time tracking and proactive issue resolution.</a:t>
            </a:r>
          </a:p>
          <a:p>
            <a:r>
              <a:rPr lang="en-US" sz="1400" b="0" i="0" dirty="0">
                <a:effectLst/>
              </a:rPr>
              <a:t>Tailor city-specific strategies for Ahmedabad and Vadodara, the top cities in terms of orders.</a:t>
            </a:r>
          </a:p>
          <a:p>
            <a:r>
              <a:rPr lang="en-US" sz="1400" b="0" i="0" dirty="0">
                <a:effectLst/>
              </a:rPr>
              <a:t>Investigate reasons behind high order delays, especially in Vadodara and Ahmedabad, and implement corrective actions.</a:t>
            </a:r>
          </a:p>
          <a:p>
            <a:r>
              <a:rPr lang="en-US" sz="1400" b="0" i="0" dirty="0">
                <a:effectLst/>
              </a:rPr>
              <a:t>Optimize logistics and supply chain processes for dairy products to reduce delays.</a:t>
            </a:r>
          </a:p>
          <a:p>
            <a:r>
              <a:rPr lang="en-US" sz="1400" b="0" i="0" dirty="0">
                <a:effectLst/>
              </a:rPr>
              <a:t>Develop strategies to reduce overall late deliveries (40.97%) by refining schedules and improving warehouse efficiency.</a:t>
            </a:r>
          </a:p>
          <a:p>
            <a:r>
              <a:rPr lang="en-US" sz="1400" b="0" i="0" dirty="0">
                <a:effectLst/>
              </a:rPr>
              <a:t>Work closely with customers like Acclaimed Stores, Cool Blue, and Lotus Mart to understand and address specific challenges.</a:t>
            </a:r>
          </a:p>
          <a:p>
            <a:r>
              <a:rPr lang="en-US" sz="1400" b="0" i="0" dirty="0">
                <a:effectLst/>
              </a:rPr>
              <a:t>Foster a continuous improvement culture within the organization to refine processes and enhance overall performance.</a:t>
            </a:r>
          </a:p>
        </p:txBody>
      </p:sp>
      <p:pic>
        <p:nvPicPr>
          <p:cNvPr id="4" name="Picture 3" descr="Checkmark with solid fill">
            <a:extLst>
              <a:ext uri="{FF2B5EF4-FFF2-40B4-BE49-F238E27FC236}">
                <a16:creationId xmlns:a16="http://schemas.microsoft.com/office/drawing/2014/main" id="{4E22B102-758B-09EC-4CC2-D4DCD9E802AF}"/>
              </a:ext>
            </a:extLst>
          </p:cNvPr>
          <p:cNvPicPr>
            <a:picLocks noGrp="1" noRo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rcRect/>
          <a:stretch/>
        </p:blipFill>
        <p:spPr>
          <a:xfrm>
            <a:off x="6867340" y="609666"/>
            <a:ext cx="970384" cy="970384"/>
          </a:xfrm>
          <a:prstGeom prst="rect">
            <a:avLst/>
          </a:prstGeom>
          <a:noFill/>
          <a:ln>
            <a:noFill/>
          </a:ln>
        </p:spPr>
      </p:pic>
    </p:spTree>
    <p:extLst>
      <p:ext uri="{BB962C8B-B14F-4D97-AF65-F5344CB8AC3E}">
        <p14:creationId xmlns:p14="http://schemas.microsoft.com/office/powerpoint/2010/main" val="390056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5737-0802-21BE-6F57-B487B5FF7238}"/>
              </a:ext>
            </a:extLst>
          </p:cNvPr>
          <p:cNvSpPr>
            <a:spLocks noGrp="1"/>
          </p:cNvSpPr>
          <p:nvPr>
            <p:ph type="title"/>
          </p:nvPr>
        </p:nvSpPr>
        <p:spPr>
          <a:xfrm>
            <a:off x="685346" y="609600"/>
            <a:ext cx="4483554" cy="970450"/>
          </a:xfrm>
        </p:spPr>
        <p:txBody>
          <a:bodyPr>
            <a:normAutofit/>
          </a:bodyPr>
          <a:lstStyle/>
          <a:p>
            <a:r>
              <a:rPr lang="en-US" b="1" i="0">
                <a:effectLst/>
                <a:latin typeface="inherit"/>
              </a:rPr>
              <a:t>Problem Statement</a:t>
            </a:r>
            <a:endParaRPr lang="en-IN" dirty="0"/>
          </a:p>
        </p:txBody>
      </p:sp>
      <p:sp>
        <p:nvSpPr>
          <p:cNvPr id="20" name="Content Placeholder 2">
            <a:extLst>
              <a:ext uri="{FF2B5EF4-FFF2-40B4-BE49-F238E27FC236}">
                <a16:creationId xmlns:a16="http://schemas.microsoft.com/office/drawing/2014/main" id="{D2DEF304-3EB0-2A91-E838-5E8BE8185920}"/>
              </a:ext>
            </a:extLst>
          </p:cNvPr>
          <p:cNvSpPr>
            <a:spLocks noGrp="1"/>
          </p:cNvSpPr>
          <p:nvPr>
            <p:ph idx="1"/>
          </p:nvPr>
        </p:nvSpPr>
        <p:spPr>
          <a:xfrm>
            <a:off x="685346" y="1828801"/>
            <a:ext cx="4483554" cy="3866048"/>
          </a:xfrm>
        </p:spPr>
        <p:txBody>
          <a:bodyPr anchor="ctr">
            <a:normAutofit/>
          </a:bodyPr>
          <a:lstStyle/>
          <a:p>
            <a:pPr fontAlgn="base">
              <a:lnSpc>
                <a:spcPct val="90000"/>
              </a:lnSpc>
              <a:buClr>
                <a:srgbClr val="AB452B"/>
              </a:buClr>
            </a:pPr>
            <a:r>
              <a:rPr lang="en-US" sz="1300" b="0" i="0" err="1">
                <a:effectLst/>
                <a:latin typeface="Poppins" panose="020B0502040204020203" pitchFamily="2" charset="0"/>
              </a:rPr>
              <a:t>AtliQ</a:t>
            </a:r>
            <a:r>
              <a:rPr lang="en-US" sz="1300" b="0" i="0">
                <a:effectLst/>
                <a:latin typeface="Poppins" panose="020B0502040204020203" pitchFamily="2" charset="0"/>
              </a:rPr>
              <a:t> Mart is a growing FMCG manufacturer headquartered in Gujarat, India. It is currently operational in three cities Surat, Ahmedabad and Vadodara. They want to expand to other metros/Tier 1 cities in the next 2 years.</a:t>
            </a:r>
          </a:p>
          <a:p>
            <a:pPr fontAlgn="base">
              <a:lnSpc>
                <a:spcPct val="90000"/>
              </a:lnSpc>
              <a:buClr>
                <a:srgbClr val="AB452B"/>
              </a:buClr>
            </a:pPr>
            <a:endParaRPr lang="en-US" sz="1300" b="0" i="0">
              <a:effectLst/>
              <a:latin typeface="Poppins" panose="020B0502040204020203" pitchFamily="2" charset="0"/>
            </a:endParaRPr>
          </a:p>
          <a:p>
            <a:pPr fontAlgn="base">
              <a:lnSpc>
                <a:spcPct val="90000"/>
              </a:lnSpc>
              <a:buClr>
                <a:srgbClr val="AB452B"/>
              </a:buClr>
            </a:pPr>
            <a:r>
              <a:rPr lang="en-US" sz="1300" b="0" i="0" err="1">
                <a:effectLst/>
                <a:latin typeface="Poppins" panose="020B0502040204020203" pitchFamily="2" charset="0"/>
              </a:rPr>
              <a:t>AtliQ</a:t>
            </a:r>
            <a:r>
              <a:rPr lang="en-US" sz="1300" b="0" i="0">
                <a:effectLst/>
                <a:latin typeface="Poppins" panose="020B0502040204020203" pitchFamily="2" charset="0"/>
              </a:rPr>
              <a:t> Mart is currently facing a problem where a few key customers did not extend their annual contracts due to service issues. It is speculated that some of the essential products were either not delivered on time or not delivered in full over a continued period, which could have resulted in bad customer service. Management wants to fix this issue before expanding to other cities and requested their supply chain analytics team to track the ’On time’ and ‘In Full’ delivery service level for all the customers daily basis so that they can respond swiftly to these issues.</a:t>
            </a:r>
          </a:p>
          <a:p>
            <a:pPr>
              <a:lnSpc>
                <a:spcPct val="90000"/>
              </a:lnSpc>
              <a:buClr>
                <a:srgbClr val="AB452B"/>
              </a:buClr>
            </a:pPr>
            <a:endParaRPr lang="en-IN" sz="1300"/>
          </a:p>
        </p:txBody>
      </p:sp>
      <p:pic>
        <p:nvPicPr>
          <p:cNvPr id="5" name="Picture 4" descr="Line of grocery carts">
            <a:extLst>
              <a:ext uri="{FF2B5EF4-FFF2-40B4-BE49-F238E27FC236}">
                <a16:creationId xmlns:a16="http://schemas.microsoft.com/office/drawing/2014/main" id="{C339DFE7-31C4-8B2D-5166-AD003D06974F}"/>
              </a:ext>
            </a:extLst>
          </p:cNvPr>
          <p:cNvPicPr>
            <a:picLocks noChangeAspect="1"/>
          </p:cNvPicPr>
          <p:nvPr/>
        </p:nvPicPr>
        <p:blipFill rotWithShape="1">
          <a:blip r:embed="rId3"/>
          <a:srcRect l="47919" r="18708" b="-1"/>
          <a:stretch/>
        </p:blipFill>
        <p:spPr>
          <a:xfrm>
            <a:off x="5715263" y="10"/>
            <a:ext cx="3428737" cy="6857990"/>
          </a:xfrm>
          <a:prstGeom prst="rect">
            <a:avLst/>
          </a:prstGeom>
        </p:spPr>
      </p:pic>
      <p:pic>
        <p:nvPicPr>
          <p:cNvPr id="9" name="Picture 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5626101" y="1"/>
            <a:ext cx="3517899" cy="6858000"/>
          </a:xfrm>
          <a:prstGeom prst="rect">
            <a:avLst/>
          </a:prstGeom>
        </p:spPr>
      </p:pic>
    </p:spTree>
    <p:extLst>
      <p:ext uri="{BB962C8B-B14F-4D97-AF65-F5344CB8AC3E}">
        <p14:creationId xmlns:p14="http://schemas.microsoft.com/office/powerpoint/2010/main" val="411049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5B51-9104-8664-8C22-11F84DE9B006}"/>
              </a:ext>
            </a:extLst>
          </p:cNvPr>
          <p:cNvSpPr>
            <a:spLocks noGrp="1"/>
          </p:cNvSpPr>
          <p:nvPr>
            <p:ph type="title"/>
          </p:nvPr>
        </p:nvSpPr>
        <p:spPr>
          <a:xfrm>
            <a:off x="685346" y="609600"/>
            <a:ext cx="4483554" cy="1329596"/>
          </a:xfrm>
        </p:spPr>
        <p:txBody>
          <a:bodyPr>
            <a:normAutofit/>
          </a:bodyPr>
          <a:lstStyle/>
          <a:p>
            <a:r>
              <a:rPr lang="en-US" b="1" i="0">
                <a:effectLst/>
                <a:latin typeface="inherit"/>
              </a:rPr>
              <a:t>Objective</a:t>
            </a:r>
            <a:endParaRPr lang="en-IN" dirty="0"/>
          </a:p>
        </p:txBody>
      </p:sp>
      <p:sp>
        <p:nvSpPr>
          <p:cNvPr id="3" name="Content Placeholder 2">
            <a:extLst>
              <a:ext uri="{FF2B5EF4-FFF2-40B4-BE49-F238E27FC236}">
                <a16:creationId xmlns:a16="http://schemas.microsoft.com/office/drawing/2014/main" id="{280F3F63-000F-497A-35C7-1A0545E06AD7}"/>
              </a:ext>
            </a:extLst>
          </p:cNvPr>
          <p:cNvSpPr>
            <a:spLocks noGrp="1"/>
          </p:cNvSpPr>
          <p:nvPr>
            <p:ph idx="1"/>
          </p:nvPr>
        </p:nvSpPr>
        <p:spPr>
          <a:xfrm>
            <a:off x="685346" y="2127623"/>
            <a:ext cx="4483554" cy="3567225"/>
          </a:xfrm>
        </p:spPr>
        <p:txBody>
          <a:bodyPr anchor="ctr">
            <a:normAutofit/>
          </a:bodyPr>
          <a:lstStyle/>
          <a:p>
            <a:pPr fontAlgn="base">
              <a:lnSpc>
                <a:spcPct val="90000"/>
              </a:lnSpc>
            </a:pPr>
            <a:r>
              <a:rPr lang="en-US" sz="1700" b="0" i="0">
                <a:effectLst/>
                <a:latin typeface="Poppins" panose="00000500000000000000" pitchFamily="2" charset="0"/>
              </a:rPr>
              <a:t>The objective of this project is to measure the service levels of </a:t>
            </a:r>
            <a:r>
              <a:rPr lang="en-US" sz="1700" b="0" i="0" err="1">
                <a:effectLst/>
                <a:latin typeface="Poppins" panose="00000500000000000000" pitchFamily="2" charset="0"/>
              </a:rPr>
              <a:t>Atliq</a:t>
            </a:r>
            <a:r>
              <a:rPr lang="en-US" sz="1700" b="0" i="0">
                <a:effectLst/>
                <a:latin typeface="Poppins" panose="00000500000000000000" pitchFamily="2" charset="0"/>
              </a:rPr>
              <a:t> Mart's supply chain operations using a standardized approach. </a:t>
            </a:r>
          </a:p>
          <a:p>
            <a:pPr fontAlgn="base">
              <a:lnSpc>
                <a:spcPct val="90000"/>
              </a:lnSpc>
            </a:pPr>
            <a:r>
              <a:rPr lang="en-US" sz="1700" b="0" i="0">
                <a:effectLst/>
                <a:latin typeface="Poppins" panose="00000500000000000000" pitchFamily="2" charset="0"/>
              </a:rPr>
              <a:t>Specifically, we focused on three key metrics: "On-Time Delivery (%)," "In-Full Delivery (%)," and "On-Time In Full (%)" for customer orders on a daily basis. These metrics were compared against the target service levels established for each customer.</a:t>
            </a:r>
          </a:p>
          <a:p>
            <a:pPr>
              <a:lnSpc>
                <a:spcPct val="90000"/>
              </a:lnSpc>
            </a:pPr>
            <a:endParaRPr lang="en-IN" sz="1700"/>
          </a:p>
        </p:txBody>
      </p:sp>
      <p:pic>
        <p:nvPicPr>
          <p:cNvPr id="10" name="Picture 9">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5424678" y="1"/>
            <a:ext cx="3719322" cy="6858000"/>
          </a:xfrm>
          <a:prstGeom prst="rect">
            <a:avLst/>
          </a:prstGeom>
        </p:spPr>
      </p:pic>
      <p:pic>
        <p:nvPicPr>
          <p:cNvPr id="7" name="Graphic 6" descr="Bullseye">
            <a:extLst>
              <a:ext uri="{FF2B5EF4-FFF2-40B4-BE49-F238E27FC236}">
                <a16:creationId xmlns:a16="http://schemas.microsoft.com/office/drawing/2014/main" id="{B3D41AE2-FE6A-AF77-EFFC-997B9D8E6C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4708" y="1696804"/>
            <a:ext cx="2996694" cy="2996694"/>
          </a:xfrm>
          <a:prstGeom prst="rect">
            <a:avLst/>
          </a:prstGeom>
        </p:spPr>
      </p:pic>
    </p:spTree>
    <p:extLst>
      <p:ext uri="{BB962C8B-B14F-4D97-AF65-F5344CB8AC3E}">
        <p14:creationId xmlns:p14="http://schemas.microsoft.com/office/powerpoint/2010/main" val="131359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19FD-E047-0F1B-B9A7-7D908697E13C}"/>
              </a:ext>
            </a:extLst>
          </p:cNvPr>
          <p:cNvSpPr>
            <a:spLocks noGrp="1"/>
          </p:cNvSpPr>
          <p:nvPr>
            <p:ph type="title"/>
          </p:nvPr>
        </p:nvSpPr>
        <p:spPr>
          <a:xfrm>
            <a:off x="685346" y="609600"/>
            <a:ext cx="7765321" cy="970450"/>
          </a:xfrm>
        </p:spPr>
        <p:txBody>
          <a:bodyPr>
            <a:normAutofit/>
          </a:bodyPr>
          <a:lstStyle/>
          <a:p>
            <a:r>
              <a:rPr lang="en-IN"/>
              <a:t>Business-related terms</a:t>
            </a:r>
            <a:endParaRPr lang="en-IN" dirty="0"/>
          </a:p>
        </p:txBody>
      </p:sp>
      <p:sp>
        <p:nvSpPr>
          <p:cNvPr id="3" name="Content Placeholder 2">
            <a:extLst>
              <a:ext uri="{FF2B5EF4-FFF2-40B4-BE49-F238E27FC236}">
                <a16:creationId xmlns:a16="http://schemas.microsoft.com/office/drawing/2014/main" id="{7D6FB3D2-9A42-D600-7526-2C05EFF4FE24}"/>
              </a:ext>
            </a:extLst>
          </p:cNvPr>
          <p:cNvSpPr>
            <a:spLocks noGrp="1"/>
          </p:cNvSpPr>
          <p:nvPr>
            <p:ph idx="1"/>
          </p:nvPr>
        </p:nvSpPr>
        <p:spPr>
          <a:xfrm>
            <a:off x="685346" y="1732449"/>
            <a:ext cx="4159704" cy="4058751"/>
          </a:xfrm>
        </p:spPr>
        <p:txBody>
          <a:bodyPr anchor="ctr">
            <a:normAutofit/>
          </a:bodyPr>
          <a:lstStyle/>
          <a:p>
            <a:r>
              <a:rPr lang="en-US" dirty="0"/>
              <a:t>Order Lines</a:t>
            </a:r>
          </a:p>
          <a:p>
            <a:r>
              <a:rPr lang="en-US" dirty="0"/>
              <a:t>OT % - On time delivery percentage</a:t>
            </a:r>
          </a:p>
          <a:p>
            <a:r>
              <a:rPr lang="en-US" dirty="0"/>
              <a:t>IF % - In Full delivery percentage</a:t>
            </a:r>
          </a:p>
          <a:p>
            <a:r>
              <a:rPr lang="en-US" dirty="0"/>
              <a:t>OTIF % - On time and In Full delivery percentage</a:t>
            </a:r>
          </a:p>
          <a:p>
            <a:r>
              <a:rPr lang="en-US" dirty="0"/>
              <a:t>LIFR - Line Fill Rate</a:t>
            </a:r>
          </a:p>
          <a:p>
            <a:r>
              <a:rPr lang="en-US" dirty="0"/>
              <a:t>VOFR - Volume Fill Rate</a:t>
            </a:r>
            <a:endParaRPr lang="en-IN" dirty="0"/>
          </a:p>
        </p:txBody>
      </p:sp>
      <p:pic>
        <p:nvPicPr>
          <p:cNvPr id="7" name="Graphic 6" descr="Box trolley">
            <a:extLst>
              <a:ext uri="{FF2B5EF4-FFF2-40B4-BE49-F238E27FC236}">
                <a16:creationId xmlns:a16="http://schemas.microsoft.com/office/drawing/2014/main" id="{45BB24D5-6B37-01BF-9E38-AEFB7CAEBE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9920" y="2237276"/>
            <a:ext cx="3049098" cy="3049098"/>
          </a:xfrm>
          <a:prstGeom prst="rect">
            <a:avLst/>
          </a:prstGeom>
        </p:spPr>
      </p:pic>
    </p:spTree>
    <p:extLst>
      <p:ext uri="{BB962C8B-B14F-4D97-AF65-F5344CB8AC3E}">
        <p14:creationId xmlns:p14="http://schemas.microsoft.com/office/powerpoint/2010/main" val="233426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432E-E9C2-AE04-0235-F131E2D81A3F}"/>
              </a:ext>
            </a:extLst>
          </p:cNvPr>
          <p:cNvSpPr>
            <a:spLocks noGrp="1"/>
          </p:cNvSpPr>
          <p:nvPr>
            <p:ph type="title"/>
          </p:nvPr>
        </p:nvSpPr>
        <p:spPr>
          <a:xfrm>
            <a:off x="685346" y="609600"/>
            <a:ext cx="7765321" cy="970450"/>
          </a:xfrm>
        </p:spPr>
        <p:txBody>
          <a:bodyPr>
            <a:normAutofit/>
          </a:bodyPr>
          <a:lstStyle/>
          <a:p>
            <a:r>
              <a:rPr lang="en-IN" dirty="0"/>
              <a:t>Data Information</a:t>
            </a:r>
          </a:p>
        </p:txBody>
      </p:sp>
      <p:sp>
        <p:nvSpPr>
          <p:cNvPr id="3" name="Content Placeholder 2">
            <a:extLst>
              <a:ext uri="{FF2B5EF4-FFF2-40B4-BE49-F238E27FC236}">
                <a16:creationId xmlns:a16="http://schemas.microsoft.com/office/drawing/2014/main" id="{79D70E7A-F86E-9265-D9FF-C16BA75D18B5}"/>
              </a:ext>
            </a:extLst>
          </p:cNvPr>
          <p:cNvSpPr>
            <a:spLocks noGrp="1"/>
          </p:cNvSpPr>
          <p:nvPr>
            <p:ph idx="1"/>
          </p:nvPr>
        </p:nvSpPr>
        <p:spPr>
          <a:xfrm>
            <a:off x="685346" y="1732449"/>
            <a:ext cx="4159704" cy="4058751"/>
          </a:xfrm>
        </p:spPr>
        <p:txBody>
          <a:bodyPr anchor="ctr">
            <a:normAutofit/>
          </a:bodyPr>
          <a:lstStyle/>
          <a:p>
            <a:pPr marL="36900" indent="0">
              <a:buNone/>
            </a:pPr>
            <a:r>
              <a:rPr lang="en-IN" dirty="0"/>
              <a:t>we have 6 CSV files:</a:t>
            </a:r>
          </a:p>
          <a:p>
            <a:r>
              <a:rPr lang="en-IN" dirty="0"/>
              <a:t>1. dim_customers.csv</a:t>
            </a:r>
          </a:p>
          <a:p>
            <a:r>
              <a:rPr lang="en-IN" dirty="0"/>
              <a:t>2. dim_products.csv</a:t>
            </a:r>
          </a:p>
          <a:p>
            <a:r>
              <a:rPr lang="en-IN" dirty="0"/>
              <a:t>3. dim_date</a:t>
            </a:r>
          </a:p>
          <a:p>
            <a:r>
              <a:rPr lang="en-IN" dirty="0"/>
              <a:t>4. dim_targets_orders</a:t>
            </a:r>
          </a:p>
          <a:p>
            <a:r>
              <a:rPr lang="en-IN" dirty="0"/>
              <a:t>5. fact_order_lines.csv</a:t>
            </a:r>
          </a:p>
          <a:p>
            <a:r>
              <a:rPr lang="en-IN" dirty="0"/>
              <a:t>6. fact_orders_aggregate.csv</a:t>
            </a:r>
          </a:p>
        </p:txBody>
      </p:sp>
      <p:pic>
        <p:nvPicPr>
          <p:cNvPr id="7" name="Graphic 6" descr="Bar chart with solid fill">
            <a:extLst>
              <a:ext uri="{FF2B5EF4-FFF2-40B4-BE49-F238E27FC236}">
                <a16:creationId xmlns:a16="http://schemas.microsoft.com/office/drawing/2014/main" id="{AA5745D5-EA79-023B-7F70-ACCD4446530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99920" y="2237276"/>
            <a:ext cx="3049098" cy="3049098"/>
          </a:xfrm>
          <a:prstGeom prst="rect">
            <a:avLst/>
          </a:prstGeom>
        </p:spPr>
      </p:pic>
      <p:sp>
        <p:nvSpPr>
          <p:cNvPr id="4" name="TextBox 3">
            <a:extLst>
              <a:ext uri="{FF2B5EF4-FFF2-40B4-BE49-F238E27FC236}">
                <a16:creationId xmlns:a16="http://schemas.microsoft.com/office/drawing/2014/main" id="{A5468DCD-4B09-0ADE-91AD-F99022092010}"/>
              </a:ext>
            </a:extLst>
          </p:cNvPr>
          <p:cNvSpPr txBox="1"/>
          <p:nvPr/>
        </p:nvSpPr>
        <p:spPr>
          <a:xfrm>
            <a:off x="685345" y="5791200"/>
            <a:ext cx="7877741" cy="923330"/>
          </a:xfrm>
          <a:prstGeom prst="rect">
            <a:avLst/>
          </a:prstGeom>
          <a:noFill/>
        </p:spPr>
        <p:txBody>
          <a:bodyPr wrap="square" rtlCol="0">
            <a:spAutoFit/>
          </a:bodyPr>
          <a:lstStyle/>
          <a:p>
            <a:r>
              <a:rPr lang="en-IN" dirty="0"/>
              <a:t>To download the files please click the link here (</a:t>
            </a:r>
            <a:r>
              <a:rPr lang="en-IN" dirty="0" err="1"/>
              <a:t>Codebasics</a:t>
            </a:r>
            <a:r>
              <a:rPr lang="en-IN" dirty="0"/>
              <a:t> resume project challenge #2) : </a:t>
            </a:r>
            <a:r>
              <a:rPr lang="en-IN" dirty="0">
                <a:hlinkClick r:id="rId5"/>
              </a:rPr>
              <a:t>https://codebasics.io/challenge/codebasics-resume-project-challenge</a:t>
            </a:r>
            <a:endParaRPr lang="en-IN" dirty="0"/>
          </a:p>
        </p:txBody>
      </p:sp>
    </p:spTree>
    <p:extLst>
      <p:ext uri="{BB962C8B-B14F-4D97-AF65-F5344CB8AC3E}">
        <p14:creationId xmlns:p14="http://schemas.microsoft.com/office/powerpoint/2010/main" val="2887372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BDC9-0946-DF99-7857-A68EF3237A63}"/>
              </a:ext>
            </a:extLst>
          </p:cNvPr>
          <p:cNvSpPr>
            <a:spLocks noGrp="1"/>
          </p:cNvSpPr>
          <p:nvPr>
            <p:ph type="title"/>
          </p:nvPr>
        </p:nvSpPr>
        <p:spPr/>
        <p:txBody>
          <a:bodyPr/>
          <a:lstStyle/>
          <a:p>
            <a:r>
              <a:rPr lang="en-IN" dirty="0"/>
              <a:t>Data Model</a:t>
            </a:r>
          </a:p>
        </p:txBody>
      </p:sp>
      <p:pic>
        <p:nvPicPr>
          <p:cNvPr id="7" name="Picture 6" descr="A screenshot of a computer&#10;&#10;Description automatically generated">
            <a:extLst>
              <a:ext uri="{FF2B5EF4-FFF2-40B4-BE49-F238E27FC236}">
                <a16:creationId xmlns:a16="http://schemas.microsoft.com/office/drawing/2014/main" id="{FAFE6A97-6A5E-05D5-CB33-070137BD3DF1}"/>
              </a:ext>
            </a:extLst>
          </p:cNvPr>
          <p:cNvPicPr>
            <a:picLocks noChangeAspect="1"/>
          </p:cNvPicPr>
          <p:nvPr/>
        </p:nvPicPr>
        <p:blipFill>
          <a:blip r:embed="rId2"/>
          <a:stretch>
            <a:fillRect/>
          </a:stretch>
        </p:blipFill>
        <p:spPr>
          <a:xfrm>
            <a:off x="200402" y="1588184"/>
            <a:ext cx="8735210" cy="4998680"/>
          </a:xfrm>
          <a:prstGeom prst="rect">
            <a:avLst/>
          </a:prstGeom>
        </p:spPr>
      </p:pic>
      <p:pic>
        <p:nvPicPr>
          <p:cNvPr id="9" name="Graphic 23" descr="Database">
            <a:extLst>
              <a:ext uri="{FF2B5EF4-FFF2-40B4-BE49-F238E27FC236}">
                <a16:creationId xmlns:a16="http://schemas.microsoft.com/office/drawing/2014/main" id="{595EE1CB-4D01-61E5-2863-C25F7FAE9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3298" y="217495"/>
            <a:ext cx="1306505" cy="1306505"/>
          </a:xfrm>
          <a:prstGeom prst="rect">
            <a:avLst/>
          </a:prstGeom>
        </p:spPr>
      </p:pic>
    </p:spTree>
    <p:extLst>
      <p:ext uri="{BB962C8B-B14F-4D97-AF65-F5344CB8AC3E}">
        <p14:creationId xmlns:p14="http://schemas.microsoft.com/office/powerpoint/2010/main" val="327526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4835-6AAF-376D-5B3D-E0A9A1961DA7}"/>
              </a:ext>
            </a:extLst>
          </p:cNvPr>
          <p:cNvSpPr>
            <a:spLocks noGrp="1"/>
          </p:cNvSpPr>
          <p:nvPr>
            <p:ph type="title"/>
          </p:nvPr>
        </p:nvSpPr>
        <p:spPr>
          <a:xfrm>
            <a:off x="4027080" y="1233378"/>
            <a:ext cx="4080964" cy="2364964"/>
          </a:xfrm>
        </p:spPr>
        <p:txBody>
          <a:bodyPr vert="horz" lIns="91440" tIns="45720" rIns="91440" bIns="45720" rtlCol="0" anchor="b">
            <a:normAutofit/>
          </a:bodyPr>
          <a:lstStyle/>
          <a:p>
            <a:r>
              <a:rPr lang="en-US" sz="5400"/>
              <a:t>DashBoard</a:t>
            </a:r>
          </a:p>
        </p:txBody>
      </p:sp>
      <p:pic>
        <p:nvPicPr>
          <p:cNvPr id="42" name="Picture 41">
            <a:extLst>
              <a:ext uri="{FF2B5EF4-FFF2-40B4-BE49-F238E27FC236}">
                <a16:creationId xmlns:a16="http://schemas.microsoft.com/office/drawing/2014/main" id="{BBFC95FA-585A-433A-8ECF-D85700125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986" y="1"/>
            <a:ext cx="3517898" cy="6858000"/>
          </a:xfrm>
          <a:prstGeom prst="rect">
            <a:avLst/>
          </a:prstGeom>
        </p:spPr>
      </p:pic>
      <p:pic>
        <p:nvPicPr>
          <p:cNvPr id="9" name="Graphic 8" descr="Signal with solid fill">
            <a:extLst>
              <a:ext uri="{FF2B5EF4-FFF2-40B4-BE49-F238E27FC236}">
                <a16:creationId xmlns:a16="http://schemas.microsoft.com/office/drawing/2014/main" id="{581B176C-222C-0A72-C0BD-C1646DCEC4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145" y="643464"/>
            <a:ext cx="1748651" cy="1748651"/>
          </a:xfrm>
          <a:prstGeom prst="rect">
            <a:avLst/>
          </a:prstGeom>
        </p:spPr>
      </p:pic>
      <p:pic>
        <p:nvPicPr>
          <p:cNvPr id="7" name="Graphic 6" descr="Pie chart with solid fill">
            <a:extLst>
              <a:ext uri="{FF2B5EF4-FFF2-40B4-BE49-F238E27FC236}">
                <a16:creationId xmlns:a16="http://schemas.microsoft.com/office/drawing/2014/main" id="{ED11F65F-3B8B-21F7-0F2B-FC6F711850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144" y="2552982"/>
            <a:ext cx="1748651" cy="1748651"/>
          </a:xfrm>
          <a:prstGeom prst="rect">
            <a:avLst/>
          </a:prstGeom>
        </p:spPr>
      </p:pic>
      <p:pic>
        <p:nvPicPr>
          <p:cNvPr id="5" name="Content Placeholder 4" descr="Gauge with solid fill">
            <a:extLst>
              <a:ext uri="{FF2B5EF4-FFF2-40B4-BE49-F238E27FC236}">
                <a16:creationId xmlns:a16="http://schemas.microsoft.com/office/drawing/2014/main" id="{ED957642-54A8-6A2E-ADAA-9F3ED106E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453" y="4465885"/>
            <a:ext cx="1752036" cy="1752036"/>
          </a:xfrm>
          <a:prstGeom prst="rect">
            <a:avLst/>
          </a:prstGeom>
        </p:spPr>
      </p:pic>
      <p:sp>
        <p:nvSpPr>
          <p:cNvPr id="10" name="TextBox 9">
            <a:extLst>
              <a:ext uri="{FF2B5EF4-FFF2-40B4-BE49-F238E27FC236}">
                <a16:creationId xmlns:a16="http://schemas.microsoft.com/office/drawing/2014/main" id="{998EB51C-72C6-6C3E-B5EC-89A258D933DF}"/>
              </a:ext>
            </a:extLst>
          </p:cNvPr>
          <p:cNvSpPr txBox="1"/>
          <p:nvPr/>
        </p:nvSpPr>
        <p:spPr>
          <a:xfrm>
            <a:off x="4027080" y="3937518"/>
            <a:ext cx="4080964" cy="923330"/>
          </a:xfrm>
          <a:prstGeom prst="rect">
            <a:avLst/>
          </a:prstGeom>
          <a:noFill/>
        </p:spPr>
        <p:txBody>
          <a:bodyPr wrap="square" rtlCol="0">
            <a:spAutoFit/>
          </a:bodyPr>
          <a:lstStyle/>
          <a:p>
            <a:r>
              <a:rPr lang="en-IN" dirty="0"/>
              <a:t>Live Dashboard Link: </a:t>
            </a:r>
            <a:r>
              <a:rPr lang="en-IN" dirty="0">
                <a:hlinkClick r:id="rId10"/>
              </a:rPr>
              <a:t>https://www.novypro.com/project/atliq-mart-supply-chain-analysis-6</a:t>
            </a:r>
            <a:r>
              <a:rPr lang="en-IN" dirty="0"/>
              <a:t> </a:t>
            </a:r>
          </a:p>
        </p:txBody>
      </p:sp>
    </p:spTree>
    <p:extLst>
      <p:ext uri="{BB962C8B-B14F-4D97-AF65-F5344CB8AC3E}">
        <p14:creationId xmlns:p14="http://schemas.microsoft.com/office/powerpoint/2010/main" val="901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CITY ,CATEGORY ,CUSTOMER ,PRODUCT ,Month ,donutChart ,Customer ,columnChart ,columnChart ,WEEK NO. ,Total Orders ,Total Quantity Ordered ,Total Quantity Delivered ,Total Customers ,pageNavigator. Please refer to the notes on this slide for details">
            <a:hlinkClick r:id="rId3"/>
          </p:cNvPr>
          <p:cNvPicPr>
            <a:picLocks noChangeAspect="1"/>
          </p:cNvPicPr>
          <p:nvPr/>
        </p:nvPicPr>
        <p:blipFill>
          <a:blip r:embed="rId4"/>
          <a:stretch>
            <a:fillRect/>
          </a:stretch>
        </p:blipFill>
        <p:spPr>
          <a:xfrm>
            <a:off x="57160" y="9"/>
            <a:ext cx="9010651"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187</TotalTime>
  <Words>1512</Words>
  <Application>Microsoft Office PowerPoint</Application>
  <PresentationFormat>On-screen Show (4:3)</PresentationFormat>
  <Paragraphs>399</Paragraphs>
  <Slides>20</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Aptos</vt:lpstr>
      <vt:lpstr>Arial</vt:lpstr>
      <vt:lpstr>Calibri</vt:lpstr>
      <vt:lpstr>Calibri Light</vt:lpstr>
      <vt:lpstr>Calisto MT</vt:lpstr>
      <vt:lpstr>inherit</vt:lpstr>
      <vt:lpstr>Poppins</vt:lpstr>
      <vt:lpstr>Wingdings 2</vt:lpstr>
      <vt:lpstr>Custom Design</vt:lpstr>
      <vt:lpstr>Slate</vt:lpstr>
      <vt:lpstr>PowerPoint Presentation</vt:lpstr>
      <vt:lpstr>Table of Content</vt:lpstr>
      <vt:lpstr>Problem Statement</vt:lpstr>
      <vt:lpstr>Objective</vt:lpstr>
      <vt:lpstr>Business-related terms</vt:lpstr>
      <vt:lpstr>Data Information</vt:lpstr>
      <vt:lpstr>Data Model</vt:lpstr>
      <vt:lpstr>DashBoard</vt:lpstr>
      <vt:lpstr>Overview</vt:lpstr>
      <vt:lpstr>Order</vt:lpstr>
      <vt:lpstr>Customer</vt:lpstr>
      <vt:lpstr>PowerPoint Presentation</vt:lpstr>
      <vt:lpstr>PowerPoint Presentation</vt:lpstr>
      <vt:lpstr>KPI </vt:lpstr>
      <vt:lpstr>PowerPoint Presentation</vt:lpstr>
      <vt:lpstr>PowerPoint Presentation</vt:lpstr>
      <vt:lpstr>Product</vt:lpstr>
      <vt:lpstr>Insights</vt:lpstr>
      <vt:lpstr>Insights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sidhant bisht</cp:lastModifiedBy>
  <cp:revision>7</cp:revision>
  <dcterms:created xsi:type="dcterms:W3CDTF">2016-09-04T11:54:55Z</dcterms:created>
  <dcterms:modified xsi:type="dcterms:W3CDTF">2024-01-15T12:33:40Z</dcterms:modified>
</cp:coreProperties>
</file>